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58" r:id="rId3"/>
    <p:sldId id="263" r:id="rId4"/>
    <p:sldId id="268" r:id="rId5"/>
    <p:sldId id="269" r:id="rId6"/>
    <p:sldId id="279" r:id="rId7"/>
    <p:sldId id="295" r:id="rId8"/>
    <p:sldId id="273" r:id="rId9"/>
    <p:sldId id="277" r:id="rId10"/>
    <p:sldId id="280" r:id="rId11"/>
    <p:sldId id="309" r:id="rId12"/>
    <p:sldId id="310" r:id="rId13"/>
    <p:sldId id="296" r:id="rId14"/>
    <p:sldId id="297" r:id="rId15"/>
    <p:sldId id="300" r:id="rId16"/>
    <p:sldId id="298" r:id="rId17"/>
    <p:sldId id="301" r:id="rId18"/>
    <p:sldId id="302" r:id="rId19"/>
    <p:sldId id="303" r:id="rId20"/>
    <p:sldId id="306" r:id="rId21"/>
    <p:sldId id="307" r:id="rId22"/>
    <p:sldId id="299" r:id="rId23"/>
    <p:sldId id="304" r:id="rId24"/>
    <p:sldId id="305" r:id="rId25"/>
    <p:sldId id="272" r:id="rId26"/>
    <p:sldId id="282" r:id="rId27"/>
    <p:sldId id="284" r:id="rId28"/>
    <p:sldId id="293" r:id="rId29"/>
    <p:sldId id="292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8455" autoAdjust="0"/>
  </p:normalViewPr>
  <p:slideViewPr>
    <p:cSldViewPr>
      <p:cViewPr>
        <p:scale>
          <a:sx n="70" d="100"/>
          <a:sy n="70" d="100"/>
        </p:scale>
        <p:origin x="-1589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7364162352634112E-4"/>
          <c:w val="0.99776286353467558"/>
          <c:h val="0.8128444338104146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PowerPoint]Лист3'!$C$4</c:f>
              <c:strCache>
                <c:ptCount val="1"/>
                <c:pt idx="0">
                  <c:v>ПК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3834587718111264E-2"/>
                  <c:y val="-3.9077764751856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88.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375971766316032E-2"/>
                  <c:y val="-3.260951842345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923250777914965E-2"/>
                  <c:y val="-3.584352025057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34587718111209E-2"/>
                  <c:y val="-5.0801094177413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439888621841596E-2"/>
                  <c:y val="-4.52762430939226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84.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116215551806499E-2"/>
                  <c:y val="-3.3081089311349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27161913744505E-2"/>
                  <c:y val="-3.3081089311349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'[Диаграмма в Microsoft PowerPoint]Лист3'!$B$5:$B$12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'[Диаграмма в Microsoft PowerPoint]Лист3'!$C$5:$C$12</c:f>
              <c:numCache>
                <c:formatCode>General</c:formatCode>
                <c:ptCount val="8"/>
                <c:pt idx="0">
                  <c:v>88.9</c:v>
                </c:pt>
                <c:pt idx="1">
                  <c:v>81.599999999999994</c:v>
                </c:pt>
                <c:pt idx="2">
                  <c:v>80.2</c:v>
                </c:pt>
                <c:pt idx="3">
                  <c:v>77</c:v>
                </c:pt>
                <c:pt idx="4">
                  <c:v>84.6</c:v>
                </c:pt>
                <c:pt idx="5">
                  <c:v>77.2</c:v>
                </c:pt>
                <c:pt idx="6">
                  <c:v>74.2</c:v>
                </c:pt>
                <c:pt idx="7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в Microsoft PowerPoint]Лист3'!$D$4</c:f>
              <c:strCache>
                <c:ptCount val="1"/>
                <c:pt idx="0">
                  <c:v>ПФО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3.8063911182875172E-2"/>
                  <c:y val="6.252442360296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654136694620532E-2"/>
                  <c:y val="3.907776475185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654136694620532E-2"/>
                  <c:y val="5.470887065259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54136694620483E-2"/>
                  <c:y val="5.4708870652598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1503874160199E-2"/>
                  <c:y val="4.689331770222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01503874160199E-2"/>
                  <c:y val="4.689331770222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55639181207407E-2"/>
                  <c:y val="4.689331770222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PowerPoint]Лист3'!$B$5:$B$12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'[Диаграмма в Microsoft PowerPoint]Лист3'!$D$5:$D$12</c:f>
              <c:numCache>
                <c:formatCode>General</c:formatCode>
                <c:ptCount val="8"/>
                <c:pt idx="0">
                  <c:v>68.599999999999994</c:v>
                </c:pt>
                <c:pt idx="1">
                  <c:v>64.400000000000006</c:v>
                </c:pt>
                <c:pt idx="2">
                  <c:v>63.5</c:v>
                </c:pt>
                <c:pt idx="3">
                  <c:v>58.4</c:v>
                </c:pt>
                <c:pt idx="4">
                  <c:v>56</c:v>
                </c:pt>
                <c:pt idx="5">
                  <c:v>52.5</c:v>
                </c:pt>
                <c:pt idx="6">
                  <c:v>47.6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'[Диаграмма в Microsoft PowerPoint]Лист3'!$E$4</c:f>
              <c:strCache>
                <c:ptCount val="1"/>
                <c:pt idx="0">
                  <c:v>РФ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triang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3.5244362206365898E-2"/>
                  <c:y val="-3.907776475185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55649054146382E-2"/>
                  <c:y val="-3.3552877713490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434165935686097E-2"/>
                  <c:y val="-4.08968112411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605300394035368E-2"/>
                  <c:y val="-3.9751598729716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920589773704648E-2"/>
                  <c:y val="-2.708465654500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27068347310266E-2"/>
                  <c:y val="-3.516998827667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736795735729541E-2"/>
                  <c:y val="-4.871231565667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8674033149171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PowerPoint]Лист3'!$B$5:$B$12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'[Диаграмма в Microsoft PowerPoint]Лист3'!$E$5:$E$12</c:f>
              <c:numCache>
                <c:formatCode>General</c:formatCode>
                <c:ptCount val="8"/>
                <c:pt idx="0">
                  <c:v>73</c:v>
                </c:pt>
                <c:pt idx="1">
                  <c:v>68.099999999999994</c:v>
                </c:pt>
                <c:pt idx="2">
                  <c:v>63</c:v>
                </c:pt>
                <c:pt idx="3">
                  <c:v>59.5</c:v>
                </c:pt>
                <c:pt idx="4">
                  <c:v>57.7</c:v>
                </c:pt>
                <c:pt idx="5">
                  <c:v>53.3</c:v>
                </c:pt>
                <c:pt idx="6">
                  <c:v>48.3</c:v>
                </c:pt>
                <c:pt idx="7">
                  <c:v>44.4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19616"/>
        <c:axId val="63940096"/>
      </c:lineChart>
      <c:catAx>
        <c:axId val="6391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940096"/>
        <c:crosses val="autoZero"/>
        <c:auto val="1"/>
        <c:lblAlgn val="ctr"/>
        <c:lblOffset val="100"/>
        <c:noMultiLvlLbl val="0"/>
      </c:catAx>
      <c:valAx>
        <c:axId val="63940096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639196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67985528613751"/>
          <c:y val="0.90099786764638012"/>
          <c:w val="0.69873861266829362"/>
          <c:h val="9.9002132353619918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"/>
          <c:w val="0.99416274452125308"/>
          <c:h val="0.87226917806853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PowerPoint]Лист2'!$D$238</c:f>
              <c:strCache>
                <c:ptCount val="1"/>
              </c:strCache>
            </c:strRef>
          </c:tx>
          <c:spPr>
            <a:gradFill>
              <a:gsLst>
                <a:gs pos="29000">
                  <a:srgbClr val="FF0000"/>
                </a:gs>
                <a:gs pos="0">
                  <a:srgbClr val="C00000"/>
                </a:gs>
                <a:gs pos="76000">
                  <a:srgbClr val="FF5050"/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7"/>
              <c:layout>
                <c:manualLayout>
                  <c:x val="0"/>
                  <c:y val="1.19168440743821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PowerPoint]Лист2'!$C$239:$C$246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'[Диаграмма в Microsoft PowerPoint]Лист2'!$D$239:$D$246</c:f>
              <c:numCache>
                <c:formatCode>General</c:formatCode>
                <c:ptCount val="8"/>
                <c:pt idx="0">
                  <c:v>98.6</c:v>
                </c:pt>
                <c:pt idx="1">
                  <c:v>98.5</c:v>
                </c:pt>
                <c:pt idx="2">
                  <c:v>95.3</c:v>
                </c:pt>
                <c:pt idx="3">
                  <c:v>95.1</c:v>
                </c:pt>
                <c:pt idx="4">
                  <c:v>88</c:v>
                </c:pt>
                <c:pt idx="5">
                  <c:v>94.6</c:v>
                </c:pt>
                <c:pt idx="6">
                  <c:v>95</c:v>
                </c:pt>
                <c:pt idx="7">
                  <c:v>96.9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75200"/>
        <c:axId val="128276736"/>
      </c:barChart>
      <c:catAx>
        <c:axId val="1282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8276736"/>
        <c:crosses val="autoZero"/>
        <c:auto val="1"/>
        <c:lblAlgn val="ctr"/>
        <c:lblOffset val="100"/>
        <c:noMultiLvlLbl val="0"/>
      </c:catAx>
      <c:valAx>
        <c:axId val="128276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2752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8333333333333328"/>
          <c:h val="0.953183536106983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'[Диаграмма в Microsoft PowerPoint]Лист2'!$D$247</c:f>
              <c:strCache>
                <c:ptCount val="1"/>
                <c:pt idx="0">
                  <c:v>БЦЖ в роддоме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rgbClr val="00206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6.675454264943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675454264943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7.367576642751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6.914976926253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6.215077487966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779E-3"/>
                  <c:y val="5.984880098250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77777777779E-3"/>
                  <c:y val="6.4359136011786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77777777777779E-3"/>
                  <c:y val="5.524503321272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 i="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PowerPoint]Лист2'!$C$248:$C$255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'[Диаграмма в Microsoft PowerPoint]Лист2'!$D$248:$D$255</c:f>
              <c:numCache>
                <c:formatCode>General</c:formatCode>
                <c:ptCount val="8"/>
                <c:pt idx="0">
                  <c:v>60.3</c:v>
                </c:pt>
                <c:pt idx="1">
                  <c:v>89.1</c:v>
                </c:pt>
                <c:pt idx="2">
                  <c:v>88</c:v>
                </c:pt>
                <c:pt idx="3">
                  <c:v>92</c:v>
                </c:pt>
                <c:pt idx="4">
                  <c:v>87.9</c:v>
                </c:pt>
                <c:pt idx="5">
                  <c:v>87.4</c:v>
                </c:pt>
                <c:pt idx="6">
                  <c:v>87.9</c:v>
                </c:pt>
                <c:pt idx="7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PowerPoint]Лист2'!$E$247</c:f>
              <c:strCache>
                <c:ptCount val="1"/>
                <c:pt idx="0">
                  <c:v>БЦЖ к 1 году жизни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FF5050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400" b="1" i="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PowerPoint]Лист2'!$C$248:$C$255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'[Диаграмма в Microsoft PowerPoint]Лист2'!$E$248:$E$255</c:f>
              <c:numCache>
                <c:formatCode>General</c:formatCode>
                <c:ptCount val="8"/>
                <c:pt idx="0">
                  <c:v>93.4</c:v>
                </c:pt>
                <c:pt idx="1">
                  <c:v>95.3</c:v>
                </c:pt>
                <c:pt idx="2">
                  <c:v>95.3</c:v>
                </c:pt>
                <c:pt idx="3">
                  <c:v>95.4</c:v>
                </c:pt>
                <c:pt idx="4">
                  <c:v>95.6</c:v>
                </c:pt>
                <c:pt idx="5">
                  <c:v>95</c:v>
                </c:pt>
                <c:pt idx="6">
                  <c:v>94.6</c:v>
                </c:pt>
                <c:pt idx="7">
                  <c:v>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33856"/>
        <c:axId val="128643840"/>
        <c:axId val="60796416"/>
      </c:bar3DChart>
      <c:catAx>
        <c:axId val="1286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128643840"/>
        <c:crosses val="autoZero"/>
        <c:auto val="1"/>
        <c:lblAlgn val="ctr"/>
        <c:lblOffset val="100"/>
        <c:noMultiLvlLbl val="0"/>
      </c:catAx>
      <c:valAx>
        <c:axId val="12864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633856"/>
        <c:crosses val="autoZero"/>
        <c:crossBetween val="between"/>
      </c:valAx>
      <c:serAx>
        <c:axId val="60796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28643840"/>
        <c:crosses val="autoZero"/>
      </c:serAx>
    </c:plotArea>
    <c:legend>
      <c:legendPos val="b"/>
      <c:layout>
        <c:manualLayout>
          <c:xMode val="edge"/>
          <c:yMode val="edge"/>
          <c:x val="4.1666666666666664E-2"/>
          <c:y val="0.91720941067523964"/>
          <c:w val="0.9"/>
          <c:h val="5.2585970646150101E-2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873726542505301"/>
          <c:y val="4.7619047619047623E-3"/>
          <c:w val="0.65126273457494699"/>
          <c:h val="0.918195538057742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Лист2!$E$262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088752980089779E-2"/>
                  <c:y val="1.377454290932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7969863281103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9593972656221761E-3"/>
                  <c:y val="2.9844842970210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Лист2!$C$263:$C$271</c:f>
              <c:strCache>
                <c:ptCount val="9"/>
                <c:pt idx="0">
                  <c:v>Недоношенность</c:v>
                </c:pt>
                <c:pt idx="1">
                  <c:v>Род.травма</c:v>
                </c:pt>
                <c:pt idx="2">
                  <c:v>ВУИ</c:v>
                </c:pt>
                <c:pt idx="3">
                  <c:v>ГБН</c:v>
                </c:pt>
                <c:pt idx="4">
                  <c:v>ОРВИ, пневмония</c:v>
                </c:pt>
                <c:pt idx="5">
                  <c:v>Пороки развития</c:v>
                </c:pt>
                <c:pt idx="6">
                  <c:v>ВИЧ</c:v>
                </c:pt>
                <c:pt idx="7">
                  <c:v>Отказы</c:v>
                </c:pt>
                <c:pt idx="8">
                  <c:v>Прочие</c:v>
                </c:pt>
              </c:strCache>
            </c:strRef>
          </c:cat>
          <c:val>
            <c:numRef>
              <c:f>Лист2!$E$263:$E$271</c:f>
              <c:numCache>
                <c:formatCode>General</c:formatCode>
                <c:ptCount val="9"/>
                <c:pt idx="0">
                  <c:v>15</c:v>
                </c:pt>
                <c:pt idx="1">
                  <c:v>1.7</c:v>
                </c:pt>
                <c:pt idx="2">
                  <c:v>10.1</c:v>
                </c:pt>
                <c:pt idx="3">
                  <c:v>7.5</c:v>
                </c:pt>
                <c:pt idx="4">
                  <c:v>3.1</c:v>
                </c:pt>
                <c:pt idx="5">
                  <c:v>4.0999999999999996</c:v>
                </c:pt>
                <c:pt idx="6">
                  <c:v>12.5</c:v>
                </c:pt>
                <c:pt idx="7">
                  <c:v>22.8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Лист2!$F$262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7.9837153604168393E-3"/>
                  <c:y val="-4.506372443394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839080459770114E-3"/>
                  <c:y val="-2.3809523809523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67639440511138E-4"/>
                  <c:y val="-1.1138037550633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045977011494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94252873563218E-2"/>
                  <c:y val="-4.7619047619047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8452058291351643E-3"/>
                  <c:y val="-1.368940104961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67639440511138E-4"/>
                  <c:y val="-1.190467582462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013429759822104E-2"/>
                  <c:y val="-5.0255570193769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6773105386802459E-3"/>
                  <c:y val="-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Лист2!$C$263:$C$271</c:f>
              <c:strCache>
                <c:ptCount val="9"/>
                <c:pt idx="0">
                  <c:v>Недоношенность</c:v>
                </c:pt>
                <c:pt idx="1">
                  <c:v>Род.травма</c:v>
                </c:pt>
                <c:pt idx="2">
                  <c:v>ВУИ</c:v>
                </c:pt>
                <c:pt idx="3">
                  <c:v>ГБН</c:v>
                </c:pt>
                <c:pt idx="4">
                  <c:v>ОРВИ, пневмония</c:v>
                </c:pt>
                <c:pt idx="5">
                  <c:v>Пороки развития</c:v>
                </c:pt>
                <c:pt idx="6">
                  <c:v>ВИЧ</c:v>
                </c:pt>
                <c:pt idx="7">
                  <c:v>Отказы</c:v>
                </c:pt>
                <c:pt idx="8">
                  <c:v>Прочие</c:v>
                </c:pt>
              </c:strCache>
            </c:strRef>
          </c:cat>
          <c:val>
            <c:numRef>
              <c:f>Лист2!$F$263:$F$271</c:f>
              <c:numCache>
                <c:formatCode>General</c:formatCode>
                <c:ptCount val="9"/>
                <c:pt idx="0">
                  <c:v>17.2</c:v>
                </c:pt>
                <c:pt idx="1">
                  <c:v>1.3</c:v>
                </c:pt>
                <c:pt idx="2">
                  <c:v>11.3</c:v>
                </c:pt>
                <c:pt idx="3">
                  <c:v>7</c:v>
                </c:pt>
                <c:pt idx="4">
                  <c:v>4</c:v>
                </c:pt>
                <c:pt idx="5">
                  <c:v>6</c:v>
                </c:pt>
                <c:pt idx="6">
                  <c:v>12.1</c:v>
                </c:pt>
                <c:pt idx="7">
                  <c:v>24.8</c:v>
                </c:pt>
                <c:pt idx="8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757760"/>
        <c:axId val="128759296"/>
        <c:axId val="0"/>
      </c:bar3DChart>
      <c:catAx>
        <c:axId val="128757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300" b="1" i="0" baseline="0">
                <a:solidFill>
                  <a:srgbClr val="000000"/>
                </a:solidFill>
              </a:defRPr>
            </a:pPr>
            <a:endParaRPr lang="ru-RU"/>
          </a:p>
        </c:txPr>
        <c:crossAx val="128759296"/>
        <c:crosses val="autoZero"/>
        <c:auto val="1"/>
        <c:lblAlgn val="ctr"/>
        <c:lblOffset val="100"/>
        <c:noMultiLvlLbl val="0"/>
      </c:catAx>
      <c:valAx>
        <c:axId val="128759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75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39810181465993"/>
          <c:y val="0.92341155297305977"/>
          <c:w val="0.6764622108519216"/>
          <c:h val="6.0320584926884142E-2"/>
        </c:manualLayout>
      </c:layout>
      <c:overlay val="0"/>
      <c:txPr>
        <a:bodyPr/>
        <a:lstStyle/>
        <a:p>
          <a:pPr>
            <a:defRPr sz="1600" b="1" i="0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36725964809952E-2"/>
          <c:y val="2.7985707215792761E-2"/>
          <c:w val="0.913779527559055"/>
          <c:h val="0.794580236411277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45311"/>
          </c:spPr>
          <c:dLbls>
            <c:dLbl>
              <c:idx val="0"/>
              <c:layout>
                <c:manualLayout>
                  <c:x val="-2.4691358024691357E-2"/>
                  <c:y val="3.3672391930733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48148148148147E-2"/>
                  <c:y val="-3.9284457252522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34567901234566E-2"/>
                  <c:y val="5.6120532062094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037037037037035E-2"/>
                  <c:y val="-4.77025552352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345679012345678E-2"/>
                  <c:y val="-2.4778068799052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098E-3"/>
                  <c:y val="2.0411925311190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604938271604937E-2"/>
                  <c:y val="4.4896522574311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0185185185185182E-2"/>
                  <c:y val="3.0000091314054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666788179255371E-2"/>
                  <c:y val="4.2080179827812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407407407407406E-2"/>
                  <c:y val="5.9171507579827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7839506172839504E-2"/>
                  <c:y val="6.7486222991965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716049382716049E-2"/>
                  <c:y val="4.80704164183777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6358024691358028E-2"/>
                  <c:y val="-3.968523699386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1790123456790126E-2"/>
                  <c:y val="-2.1247386654008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4814936327403525E-2"/>
                  <c:y val="4.2086773908238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6234567901234566E-2"/>
                  <c:y val="5.3713981274807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3950738796539211E-2"/>
                  <c:y val="-4.5616504371087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1728395061728392E-3"/>
                  <c:y val="3.5703103695548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6.1728395061729528E-3"/>
                  <c:y val="-4.5714290044571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13" b="1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33.5</c:v>
                </c:pt>
                <c:pt idx="1">
                  <c:v>34.299999999999997</c:v>
                </c:pt>
                <c:pt idx="2">
                  <c:v>32.700000000000003</c:v>
                </c:pt>
                <c:pt idx="3">
                  <c:v>34.5</c:v>
                </c:pt>
                <c:pt idx="4">
                  <c:v>31.8</c:v>
                </c:pt>
                <c:pt idx="5">
                  <c:v>27.3</c:v>
                </c:pt>
                <c:pt idx="6">
                  <c:v>35.700000000000003</c:v>
                </c:pt>
                <c:pt idx="7">
                  <c:v>32.200000000000003</c:v>
                </c:pt>
                <c:pt idx="8">
                  <c:v>31.7</c:v>
                </c:pt>
                <c:pt idx="9">
                  <c:v>32.6</c:v>
                </c:pt>
                <c:pt idx="10">
                  <c:v>34.6</c:v>
                </c:pt>
                <c:pt idx="11">
                  <c:v>18.600000000000001</c:v>
                </c:pt>
                <c:pt idx="12">
                  <c:v>21.1</c:v>
                </c:pt>
                <c:pt idx="13" formatCode="0.0">
                  <c:v>26.9</c:v>
                </c:pt>
                <c:pt idx="14">
                  <c:v>21.8</c:v>
                </c:pt>
                <c:pt idx="15">
                  <c:v>23.5</c:v>
                </c:pt>
                <c:pt idx="16">
                  <c:v>29.6</c:v>
                </c:pt>
                <c:pt idx="17" formatCode="0.0">
                  <c:v>28.2</c:v>
                </c:pt>
                <c:pt idx="18" formatCode="0.0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dLbls>
            <c:dLbl>
              <c:idx val="0"/>
              <c:layout>
                <c:manualLayout>
                  <c:x val="-2.7777777777777776E-2"/>
                  <c:y val="7.3754431325812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802469135802469E-2"/>
                  <c:y val="3.5142023793398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1.9328141622011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296296296296294E-3"/>
                  <c:y val="2.4160177027514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209876543209874E-2"/>
                  <c:y val="-6.0400442568786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320987654320986E-2"/>
                  <c:y val="-6.040063280640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604938271604937E-2"/>
                  <c:y val="-4.590433635227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802469135802469E-2"/>
                  <c:y val="-2.4160177027514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493827160493881E-2"/>
                  <c:y val="4.3488318649526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3209876543209874E-2"/>
                  <c:y val="-4.3488318649526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1728395061728392E-3"/>
                  <c:y val="-2.1744159324763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580246913580245E-2"/>
                  <c:y val="4.3488318649526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407407407407406E-2"/>
                  <c:y val="-4.1072300946774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2345679012345678E-2"/>
                  <c:y val="-2.8992212433017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8518518518518632E-2"/>
                  <c:y val="-4.1072300946774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9444444444444448E-2"/>
                  <c:y val="3.8656283244023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148148148148261E-2"/>
                  <c:y val="-5.7984424866034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2345679012345678E-2"/>
                  <c:y val="-5.3152389460531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13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30</c:v>
                </c:pt>
                <c:pt idx="1">
                  <c:v>29.1</c:v>
                </c:pt>
                <c:pt idx="2">
                  <c:v>33.299999999999997</c:v>
                </c:pt>
                <c:pt idx="3">
                  <c:v>34.799999999999997</c:v>
                </c:pt>
                <c:pt idx="4">
                  <c:v>35.9</c:v>
                </c:pt>
                <c:pt idx="5">
                  <c:v>36.700000000000003</c:v>
                </c:pt>
                <c:pt idx="6">
                  <c:v>36.4</c:v>
                </c:pt>
                <c:pt idx="7">
                  <c:v>35.799999999999997</c:v>
                </c:pt>
                <c:pt idx="8">
                  <c:v>34.5</c:v>
                </c:pt>
                <c:pt idx="9">
                  <c:v>35.700000000000003</c:v>
                </c:pt>
                <c:pt idx="10">
                  <c:v>36.299999999999997</c:v>
                </c:pt>
                <c:pt idx="11">
                  <c:v>31.5</c:v>
                </c:pt>
                <c:pt idx="12">
                  <c:v>32.1</c:v>
                </c:pt>
                <c:pt idx="13">
                  <c:v>31.8</c:v>
                </c:pt>
                <c:pt idx="14">
                  <c:v>27.8</c:v>
                </c:pt>
                <c:pt idx="15">
                  <c:v>26.8</c:v>
                </c:pt>
                <c:pt idx="16">
                  <c:v>23.9</c:v>
                </c:pt>
                <c:pt idx="17" formatCode="0.0">
                  <c:v>21.6</c:v>
                </c:pt>
                <c:pt idx="18" formatCode="0.0">
                  <c:v>18.399999999999999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244352"/>
        <c:axId val="60245888"/>
      </c:lineChart>
      <c:catAx>
        <c:axId val="6024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13" b="1">
                <a:solidFill>
                  <a:srgbClr val="FF0000"/>
                </a:solidFill>
              </a:defRPr>
            </a:pPr>
            <a:endParaRPr lang="ru-RU"/>
          </a:p>
        </c:txPr>
        <c:crossAx val="60245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0245888"/>
        <c:scaling>
          <c:orientation val="minMax"/>
          <c:max val="40"/>
          <c:min val="10"/>
        </c:scaling>
        <c:delete val="0"/>
        <c:axPos val="l"/>
        <c:majorGridlines>
          <c:spPr>
            <a:ln w="9063"/>
          </c:spPr>
        </c:majorGridlines>
        <c:numFmt formatCode="General" sourceLinked="1"/>
        <c:majorTickMark val="out"/>
        <c:minorTickMark val="none"/>
        <c:tickLblPos val="nextTo"/>
        <c:crossAx val="60244352"/>
        <c:crosses val="autoZero"/>
        <c:crossBetween val="between"/>
        <c:majorUnit val="5"/>
      </c:valAx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03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03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67314814814814827"/>
          <c:y val="3.7572254335260118E-2"/>
          <c:w val="0.32407407407407407"/>
          <c:h val="0.14306358381502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1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1-2 года</c:v>
                </c:pt>
                <c:pt idx="2">
                  <c:v>3-4 года</c:v>
                </c:pt>
                <c:pt idx="3">
                  <c:v>5-6 лет</c:v>
                </c:pt>
                <c:pt idx="4">
                  <c:v>7-14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24.1</c:v>
                </c:pt>
                <c:pt idx="1">
                  <c:v>17.3</c:v>
                </c:pt>
                <c:pt idx="2">
                  <c:v>29.3</c:v>
                </c:pt>
                <c:pt idx="3">
                  <c:v>25.9</c:v>
                </c:pt>
                <c:pt idx="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479532163742687E-3"/>
                  <c:y val="-2.2433216138914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35672514619881E-2"/>
                  <c:y val="-1.1216608069457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1-2 года</c:v>
                </c:pt>
                <c:pt idx="2">
                  <c:v>3-4 года</c:v>
                </c:pt>
                <c:pt idx="3">
                  <c:v>5-6 лет</c:v>
                </c:pt>
                <c:pt idx="4">
                  <c:v>7-14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37.200000000000003</c:v>
                </c:pt>
                <c:pt idx="2">
                  <c:v>37.200000000000003</c:v>
                </c:pt>
                <c:pt idx="3">
                  <c:v>15.7</c:v>
                </c:pt>
                <c:pt idx="4">
                  <c:v>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339181286549713E-2"/>
                  <c:y val="-2.2433216138914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91812865497075E-2"/>
                  <c:y val="2.0563543908858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1-2 года</c:v>
                </c:pt>
                <c:pt idx="2">
                  <c:v>3-4 года</c:v>
                </c:pt>
                <c:pt idx="3">
                  <c:v>5-6 лет</c:v>
                </c:pt>
                <c:pt idx="4">
                  <c:v>7-14 лет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24.4</c:v>
                </c:pt>
                <c:pt idx="2">
                  <c:v>31.1</c:v>
                </c:pt>
                <c:pt idx="3">
                  <c:v>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0159872"/>
        <c:axId val="60203776"/>
        <c:axId val="0"/>
      </c:bar3DChart>
      <c:catAx>
        <c:axId val="60159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60203776"/>
        <c:crosses val="autoZero"/>
        <c:auto val="1"/>
        <c:lblAlgn val="ctr"/>
        <c:lblOffset val="100"/>
        <c:noMultiLvlLbl val="0"/>
      </c:catAx>
      <c:valAx>
        <c:axId val="6020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0159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PowerPoint]Лист1'!$F$17:$F$22</c:f>
              <c:strCache>
                <c:ptCount val="6"/>
                <c:pt idx="0">
                  <c:v>очаговый</c:v>
                </c:pt>
                <c:pt idx="1">
                  <c:v>ТВГЛУ</c:v>
                </c:pt>
                <c:pt idx="2">
                  <c:v>ПТК</c:v>
                </c:pt>
                <c:pt idx="3">
                  <c:v>Плеврит</c:v>
                </c:pt>
                <c:pt idx="4">
                  <c:v>генерализ</c:v>
                </c:pt>
                <c:pt idx="5">
                  <c:v>ТПЛУ</c:v>
                </c:pt>
              </c:strCache>
            </c:strRef>
          </c:cat>
          <c:val>
            <c:numRef>
              <c:f>'[Диаграмма в Microsoft PowerPoint]Лист1'!$G$17:$G$22</c:f>
              <c:numCache>
                <c:formatCode>0.0</c:formatCode>
                <c:ptCount val="6"/>
                <c:pt idx="0">
                  <c:v>1.9607843137254901</c:v>
                </c:pt>
                <c:pt idx="1">
                  <c:v>64.705882352941174</c:v>
                </c:pt>
                <c:pt idx="2">
                  <c:v>21.568627450980394</c:v>
                </c:pt>
                <c:pt idx="3">
                  <c:v>3.9215686274509802</c:v>
                </c:pt>
                <c:pt idx="4">
                  <c:v>3.9215686274509802</c:v>
                </c:pt>
                <c:pt idx="5">
                  <c:v>3.9215686274509802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231481481481484"/>
          <c:y val="2.5254293948050392E-2"/>
        </c:manualLayout>
      </c:layout>
      <c:overlay val="0"/>
    </c:title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0"/>
          </c:dPt>
          <c:dPt>
            <c:idx val="2"/>
            <c:bubble3D val="0"/>
            <c:explosion val="5"/>
          </c:dPt>
          <c:dPt>
            <c:idx val="3"/>
            <c:bubble3D val="0"/>
            <c:explosion val="6"/>
            <c:spPr>
              <a:solidFill>
                <a:srgbClr val="FFFF00"/>
              </a:solidFill>
            </c:spPr>
          </c:dPt>
          <c:dPt>
            <c:idx val="4"/>
            <c:bubble3D val="0"/>
            <c:explosion val="3"/>
            <c:spPr>
              <a:solidFill>
                <a:srgbClr val="FF0000"/>
              </a:solidFill>
            </c:spPr>
          </c:dPt>
          <c:dLbls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очаговый</c:v>
                </c:pt>
                <c:pt idx="1">
                  <c:v>инфильтративный </c:v>
                </c:pt>
                <c:pt idx="2">
                  <c:v>ПТК</c:v>
                </c:pt>
                <c:pt idx="3">
                  <c:v>ТВГЛУ</c:v>
                </c:pt>
                <c:pt idx="4">
                  <c:v>ТПЛУ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17</c:v>
                </c:pt>
                <c:pt idx="3">
                  <c:v>22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PowerPoint]Лист1'!$A$2:$A$3</c:f>
              <c:strCache>
                <c:ptCount val="2"/>
                <c:pt idx="0">
                  <c:v>контакт </c:v>
                </c:pt>
                <c:pt idx="1">
                  <c:v>не установлен</c:v>
                </c:pt>
              </c:strCache>
            </c:strRef>
          </c:cat>
          <c:val>
            <c:numRef>
              <c:f>'[Диаграмма в Microsoft PowerPoint]Лист1'!$B$2:$B$3</c:f>
              <c:numCache>
                <c:formatCode>General</c:formatCode>
                <c:ptCount val="2"/>
                <c:pt idx="0">
                  <c:v>72.599999999999994</c:v>
                </c:pt>
                <c:pt idx="1">
                  <c:v>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2493828719121E-3"/>
          <c:y val="2.7705574819777416E-2"/>
          <c:w val="0.87386475130607977"/>
          <c:h val="0.783370219561226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Лист2!$D$6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-3.84498765743827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1246914359560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Лист2!$C$7:$C$10</c:f>
              <c:strCache>
                <c:ptCount val="4"/>
                <c:pt idx="0">
                  <c:v>до 2 лет</c:v>
                </c:pt>
                <c:pt idx="1">
                  <c:v>3-4 года</c:v>
                </c:pt>
                <c:pt idx="2">
                  <c:v>5-6 лет</c:v>
                </c:pt>
                <c:pt idx="3">
                  <c:v>7-14 лет</c:v>
                </c:pt>
              </c:strCache>
            </c:strRef>
          </c:cat>
          <c:val>
            <c:numRef>
              <c:f>Лист2!$D$7:$D$10</c:f>
              <c:numCache>
                <c:formatCode>0.0%</c:formatCode>
                <c:ptCount val="4"/>
                <c:pt idx="0">
                  <c:v>0.36499999999999999</c:v>
                </c:pt>
                <c:pt idx="1">
                  <c:v>0.36499999999999999</c:v>
                </c:pt>
                <c:pt idx="2">
                  <c:v>0.154</c:v>
                </c:pt>
                <c:pt idx="3">
                  <c:v>0.115</c:v>
                </c:pt>
              </c:numCache>
            </c:numRef>
          </c:val>
        </c:ser>
        <c:ser>
          <c:idx val="1"/>
          <c:order val="1"/>
          <c:tx>
            <c:strRef>
              <c:f>Лист2!$E$6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2506489930446596E-2"/>
                  <c:y val="-3.4631968524721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276546650069644E-2"/>
                  <c:y val="-4.155836222966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498657011966068E-2"/>
                  <c:y val="-6.9263937049443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44691112752178E-2"/>
                  <c:y val="1.3852787409888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Лист2!$C$7:$C$10</c:f>
              <c:strCache>
                <c:ptCount val="4"/>
                <c:pt idx="0">
                  <c:v>до 2 лет</c:v>
                </c:pt>
                <c:pt idx="1">
                  <c:v>3-4 года</c:v>
                </c:pt>
                <c:pt idx="2">
                  <c:v>5-6 лет</c:v>
                </c:pt>
                <c:pt idx="3">
                  <c:v>7-14 лет</c:v>
                </c:pt>
              </c:strCache>
            </c:strRef>
          </c:cat>
          <c:val>
            <c:numRef>
              <c:f>Лист2!$E$7:$E$10</c:f>
              <c:numCache>
                <c:formatCode>0.0%</c:formatCode>
                <c:ptCount val="4"/>
                <c:pt idx="0">
                  <c:v>0.28899999999999998</c:v>
                </c:pt>
                <c:pt idx="1">
                  <c:v>0.311</c:v>
                </c:pt>
                <c:pt idx="2">
                  <c:v>0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644032"/>
        <c:axId val="127645568"/>
        <c:axId val="0"/>
      </c:bar3DChart>
      <c:catAx>
        <c:axId val="127644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7645568"/>
        <c:crosses val="autoZero"/>
        <c:auto val="1"/>
        <c:lblAlgn val="ctr"/>
        <c:lblOffset val="100"/>
        <c:noMultiLvlLbl val="0"/>
      </c:catAx>
      <c:valAx>
        <c:axId val="1276455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76440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7098640336683"/>
          <c:y val="5.8789764100285156E-2"/>
          <c:w val="0.69669627712494497"/>
          <c:h val="0.73281267359182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Лист2!$D$12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3.3296305648153511E-17"/>
                  <c:y val="-3.674360256267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63261132666171E-3"/>
                  <c:y val="0.2191255369773728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Лист2!$C$13:$C$14</c:f>
              <c:strCache>
                <c:ptCount val="2"/>
                <c:pt idx="0">
                  <c:v>г.Пермь</c:v>
                </c:pt>
                <c:pt idx="1">
                  <c:v>ПК</c:v>
                </c:pt>
              </c:strCache>
            </c:strRef>
          </c:cat>
          <c:val>
            <c:numRef>
              <c:f>Лист2!$D$13:$D$14</c:f>
              <c:numCache>
                <c:formatCode>0.0%</c:formatCode>
                <c:ptCount val="2"/>
                <c:pt idx="0">
                  <c:v>0.34699999999999998</c:v>
                </c:pt>
                <c:pt idx="1">
                  <c:v>0.65300000000000002</c:v>
                </c:pt>
              </c:numCache>
            </c:numRef>
          </c:val>
        </c:ser>
        <c:ser>
          <c:idx val="1"/>
          <c:order val="1"/>
          <c:tx>
            <c:strRef>
              <c:f>Лист2!$E$12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450747902773283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23662134455609E-3"/>
                  <c:y val="0.2037591887938377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Лист2!$C$13:$C$14</c:f>
              <c:strCache>
                <c:ptCount val="2"/>
                <c:pt idx="0">
                  <c:v>г.Пермь</c:v>
                </c:pt>
                <c:pt idx="1">
                  <c:v>ПК</c:v>
                </c:pt>
              </c:strCache>
            </c:strRef>
          </c:cat>
          <c:val>
            <c:numRef>
              <c:f>Лист2!$E$13:$E$14</c:f>
              <c:numCache>
                <c:formatCode>0.0%</c:formatCode>
                <c:ptCount val="2"/>
                <c:pt idx="0">
                  <c:v>0.26700000000000002</c:v>
                </c:pt>
                <c:pt idx="1">
                  <c:v>0.73299999999999998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58080"/>
        <c:axId val="172959616"/>
        <c:axId val="0"/>
      </c:bar3DChart>
      <c:catAx>
        <c:axId val="1729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2959616"/>
        <c:crosses val="autoZero"/>
        <c:auto val="1"/>
        <c:lblAlgn val="ctr"/>
        <c:lblOffset val="100"/>
        <c:noMultiLvlLbl val="0"/>
      </c:catAx>
      <c:valAx>
        <c:axId val="1729596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2958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8436605319325989"/>
          <c:h val="0.83282739618512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Лист2!$F$20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61385228831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440647080613582E-3"/>
                  <c:y val="0.14697449529594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Лист2!$E$21:$E$22</c:f>
              <c:strCache>
                <c:ptCount val="2"/>
                <c:pt idx="0">
                  <c:v>нет</c:v>
                </c:pt>
                <c:pt idx="1">
                  <c:v>есть</c:v>
                </c:pt>
              </c:strCache>
            </c:strRef>
          </c:cat>
          <c:val>
            <c:numRef>
              <c:f>Лист2!$F$21:$F$22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Лист2!$G$20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11636667901436E-2"/>
                  <c:y val="-5.144107335358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84172554830359E-2"/>
                  <c:y val="0.2278104677087196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Лист2!$E$21:$E$22</c:f>
              <c:strCache>
                <c:ptCount val="2"/>
                <c:pt idx="0">
                  <c:v>нет</c:v>
                </c:pt>
                <c:pt idx="1">
                  <c:v>есть</c:v>
                </c:pt>
              </c:strCache>
            </c:strRef>
          </c:cat>
          <c:val>
            <c:numRef>
              <c:f>Лист2!$G$21:$G$22</c:f>
              <c:numCache>
                <c:formatCode>0.0%</c:formatCode>
                <c:ptCount val="2"/>
                <c:pt idx="0">
                  <c:v>0.35499999999999998</c:v>
                </c:pt>
                <c:pt idx="1">
                  <c:v>0.64500000000000002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723072"/>
        <c:axId val="46724608"/>
        <c:axId val="0"/>
      </c:bar3DChart>
      <c:catAx>
        <c:axId val="467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6724608"/>
        <c:crosses val="autoZero"/>
        <c:auto val="1"/>
        <c:lblAlgn val="ctr"/>
        <c:lblOffset val="100"/>
        <c:noMultiLvlLbl val="0"/>
      </c:catAx>
      <c:valAx>
        <c:axId val="46724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6723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CC7F7-D3A0-4FBB-B806-ABF01D7695C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0D650-FA38-46E3-8173-EC06E9FFE5D0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Санитарно-эпидемиологические правила СП 3.1.2.3114-13 «Профилактика туберкулеза»</a:t>
          </a:r>
          <a:endParaRPr lang="ru-RU" sz="2000" b="1" dirty="0"/>
        </a:p>
      </dgm:t>
    </dgm:pt>
    <dgm:pt modelId="{55A599F1-9F0B-44E4-A027-F21C67543E98}" type="parTrans" cxnId="{F0979195-01AB-48A7-A5D4-FFA5E074E0B3}">
      <dgm:prSet/>
      <dgm:spPr/>
      <dgm:t>
        <a:bodyPr/>
        <a:lstStyle/>
        <a:p>
          <a:endParaRPr lang="ru-RU"/>
        </a:p>
      </dgm:t>
    </dgm:pt>
    <dgm:pt modelId="{2C982A80-498A-4F7D-ADA9-00BFA659FD8B}" type="sibTrans" cxnId="{F0979195-01AB-48A7-A5D4-FFA5E074E0B3}">
      <dgm:prSet/>
      <dgm:spPr/>
      <dgm:t>
        <a:bodyPr/>
        <a:lstStyle/>
        <a:p>
          <a:endParaRPr lang="ru-RU"/>
        </a:p>
      </dgm:t>
    </dgm:pt>
    <dgm:pt modelId="{995E9A30-D5BA-4C9F-A2A0-59962FFBF6D0}">
      <dgm:prSet custT="1"/>
      <dgm:spPr/>
      <dgm:t>
        <a:bodyPr/>
        <a:lstStyle/>
        <a:p>
          <a:r>
            <a:rPr lang="ru-RU" sz="1600" smtClean="0"/>
            <a:t>П.5.7. Дети, направленные на консультацию в противотуберкулезный диспансер, родители или законные представители которых не представили в течение 1 месяца с момента постановки пробы Манту заключение фтизиатра об отсутствии заболевания туберкулезом, </a:t>
          </a:r>
          <a:r>
            <a:rPr lang="ru-RU" sz="1600" b="1" smtClean="0"/>
            <a:t>не допускаются в детские организации</a:t>
          </a:r>
          <a:r>
            <a:rPr lang="ru-RU" sz="1600" smtClean="0"/>
            <a:t>.</a:t>
          </a:r>
          <a:endParaRPr lang="ru-RU" sz="1600" dirty="0"/>
        </a:p>
      </dgm:t>
    </dgm:pt>
    <dgm:pt modelId="{3D61E5A2-48BB-43A6-B71F-4A609720C23F}" type="parTrans" cxnId="{11445F3B-944E-43D7-88A9-07D46BAC4C08}">
      <dgm:prSet/>
      <dgm:spPr/>
      <dgm:t>
        <a:bodyPr/>
        <a:lstStyle/>
        <a:p>
          <a:endParaRPr lang="ru-RU"/>
        </a:p>
      </dgm:t>
    </dgm:pt>
    <dgm:pt modelId="{42CBD2F4-ED11-4A01-A150-83E0B81AA26A}" type="sibTrans" cxnId="{11445F3B-944E-43D7-88A9-07D46BAC4C08}">
      <dgm:prSet/>
      <dgm:spPr/>
      <dgm:t>
        <a:bodyPr/>
        <a:lstStyle/>
        <a:p>
          <a:endParaRPr lang="ru-RU"/>
        </a:p>
      </dgm:t>
    </dgm:pt>
    <dgm:pt modelId="{39695B20-037C-4898-B790-9B6840D859FB}">
      <dgm:prSet custT="1"/>
      <dgm:spPr/>
      <dgm:t>
        <a:bodyPr/>
        <a:lstStyle/>
        <a:p>
          <a:r>
            <a:rPr lang="ru-RU" sz="1600" smtClean="0"/>
            <a:t>Дети, туберкулинодиагностика которым не проводилась, </a:t>
          </a:r>
          <a:r>
            <a:rPr lang="ru-RU" sz="1600" b="1" smtClean="0"/>
            <a:t>допускаются</a:t>
          </a:r>
          <a:r>
            <a:rPr lang="ru-RU" sz="1600" smtClean="0"/>
            <a:t> в детскую организацию при наличии </a:t>
          </a:r>
          <a:r>
            <a:rPr lang="ru-RU" sz="1600" b="1" smtClean="0"/>
            <a:t>заключения врача-фтизиатра об отсутствии заболевания</a:t>
          </a:r>
          <a:r>
            <a:rPr lang="ru-RU" sz="1600" smtClean="0"/>
            <a:t>.</a:t>
          </a:r>
          <a:endParaRPr lang="ru-RU" sz="1600" dirty="0" smtClean="0"/>
        </a:p>
      </dgm:t>
    </dgm:pt>
    <dgm:pt modelId="{5F872B20-E355-46DF-BEEA-88190DD8E5B6}" type="parTrans" cxnId="{EE990E1F-A5E3-4E17-AB6A-4E034F64DD81}">
      <dgm:prSet/>
      <dgm:spPr/>
      <dgm:t>
        <a:bodyPr/>
        <a:lstStyle/>
        <a:p>
          <a:endParaRPr lang="ru-RU"/>
        </a:p>
      </dgm:t>
    </dgm:pt>
    <dgm:pt modelId="{7B8C0627-7834-4DC3-8B51-73F0F5863C40}" type="sibTrans" cxnId="{EE990E1F-A5E3-4E17-AB6A-4E034F64DD81}">
      <dgm:prSet/>
      <dgm:spPr/>
      <dgm:t>
        <a:bodyPr/>
        <a:lstStyle/>
        <a:p>
          <a:endParaRPr lang="ru-RU"/>
        </a:p>
      </dgm:t>
    </dgm:pt>
    <dgm:pt modelId="{F208EEC3-A317-47CD-BBE9-526F09CE4F66}" type="pres">
      <dgm:prSet presAssocID="{53DCC7F7-D3A0-4FBB-B806-ABF01D7695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434F2-C915-462B-8514-93B5E38DDFB9}" type="pres">
      <dgm:prSet presAssocID="{0A60D650-FA38-46E3-8173-EC06E9FFE5D0}" presName="parentLin" presStyleCnt="0"/>
      <dgm:spPr/>
      <dgm:t>
        <a:bodyPr/>
        <a:lstStyle/>
        <a:p>
          <a:endParaRPr lang="ru-RU"/>
        </a:p>
      </dgm:t>
    </dgm:pt>
    <dgm:pt modelId="{0571C351-CE92-41BA-A300-797FE43F3222}" type="pres">
      <dgm:prSet presAssocID="{0A60D650-FA38-46E3-8173-EC06E9FFE5D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E744236-9DA9-4BA1-90B1-693FFA63D4E7}" type="pres">
      <dgm:prSet presAssocID="{0A60D650-FA38-46E3-8173-EC06E9FFE5D0}" presName="parentText" presStyleLbl="node1" presStyleIdx="0" presStyleCnt="1" custScaleX="714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B8936-FB89-4759-9892-1E0125F14717}" type="pres">
      <dgm:prSet presAssocID="{0A60D650-FA38-46E3-8173-EC06E9FFE5D0}" presName="negativeSpace" presStyleCnt="0"/>
      <dgm:spPr/>
      <dgm:t>
        <a:bodyPr/>
        <a:lstStyle/>
        <a:p>
          <a:endParaRPr lang="ru-RU"/>
        </a:p>
      </dgm:t>
    </dgm:pt>
    <dgm:pt modelId="{3B15133A-C325-4E3E-B5E6-A2C8A3EB08F3}" type="pres">
      <dgm:prSet presAssocID="{0A60D650-FA38-46E3-8173-EC06E9FFE5D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45F3B-944E-43D7-88A9-07D46BAC4C08}" srcId="{0A60D650-FA38-46E3-8173-EC06E9FFE5D0}" destId="{995E9A30-D5BA-4C9F-A2A0-59962FFBF6D0}" srcOrd="0" destOrd="0" parTransId="{3D61E5A2-48BB-43A6-B71F-4A609720C23F}" sibTransId="{42CBD2F4-ED11-4A01-A150-83E0B81AA26A}"/>
    <dgm:cxn modelId="{77A2FD8F-D3D7-456A-91A9-FDEAED8735F3}" type="presOf" srcId="{995E9A30-D5BA-4C9F-A2A0-59962FFBF6D0}" destId="{3B15133A-C325-4E3E-B5E6-A2C8A3EB08F3}" srcOrd="0" destOrd="0" presId="urn:microsoft.com/office/officeart/2005/8/layout/list1"/>
    <dgm:cxn modelId="{F004F5DB-F23E-4E45-AFD9-9850B0750E2C}" type="presOf" srcId="{53DCC7F7-D3A0-4FBB-B806-ABF01D7695C2}" destId="{F208EEC3-A317-47CD-BBE9-526F09CE4F66}" srcOrd="0" destOrd="0" presId="urn:microsoft.com/office/officeart/2005/8/layout/list1"/>
    <dgm:cxn modelId="{5AA14FF1-8793-49F3-8E81-4BED2534D86C}" type="presOf" srcId="{0A60D650-FA38-46E3-8173-EC06E9FFE5D0}" destId="{CE744236-9DA9-4BA1-90B1-693FFA63D4E7}" srcOrd="1" destOrd="0" presId="urn:microsoft.com/office/officeart/2005/8/layout/list1"/>
    <dgm:cxn modelId="{A9A2BCA7-48E2-42AB-B701-5229695F697C}" type="presOf" srcId="{0A60D650-FA38-46E3-8173-EC06E9FFE5D0}" destId="{0571C351-CE92-41BA-A300-797FE43F3222}" srcOrd="0" destOrd="0" presId="urn:microsoft.com/office/officeart/2005/8/layout/list1"/>
    <dgm:cxn modelId="{7B98128D-AD9C-43D8-898D-2E4AD3AEC8AA}" type="presOf" srcId="{39695B20-037C-4898-B790-9B6840D859FB}" destId="{3B15133A-C325-4E3E-B5E6-A2C8A3EB08F3}" srcOrd="0" destOrd="1" presId="urn:microsoft.com/office/officeart/2005/8/layout/list1"/>
    <dgm:cxn modelId="{EE990E1F-A5E3-4E17-AB6A-4E034F64DD81}" srcId="{0A60D650-FA38-46E3-8173-EC06E9FFE5D0}" destId="{39695B20-037C-4898-B790-9B6840D859FB}" srcOrd="1" destOrd="0" parTransId="{5F872B20-E355-46DF-BEEA-88190DD8E5B6}" sibTransId="{7B8C0627-7834-4DC3-8B51-73F0F5863C40}"/>
    <dgm:cxn modelId="{F0979195-01AB-48A7-A5D4-FFA5E074E0B3}" srcId="{53DCC7F7-D3A0-4FBB-B806-ABF01D7695C2}" destId="{0A60D650-FA38-46E3-8173-EC06E9FFE5D0}" srcOrd="0" destOrd="0" parTransId="{55A599F1-9F0B-44E4-A027-F21C67543E98}" sibTransId="{2C982A80-498A-4F7D-ADA9-00BFA659FD8B}"/>
    <dgm:cxn modelId="{D6872432-5DD8-4EFD-93DB-FFB333F79C1A}" type="presParOf" srcId="{F208EEC3-A317-47CD-BBE9-526F09CE4F66}" destId="{D99434F2-C915-462B-8514-93B5E38DDFB9}" srcOrd="0" destOrd="0" presId="urn:microsoft.com/office/officeart/2005/8/layout/list1"/>
    <dgm:cxn modelId="{3405BF08-EA6D-48D0-8CB5-9F9434707720}" type="presParOf" srcId="{D99434F2-C915-462B-8514-93B5E38DDFB9}" destId="{0571C351-CE92-41BA-A300-797FE43F3222}" srcOrd="0" destOrd="0" presId="urn:microsoft.com/office/officeart/2005/8/layout/list1"/>
    <dgm:cxn modelId="{F7A3A733-0970-4E80-BC8D-33E1924608C2}" type="presParOf" srcId="{D99434F2-C915-462B-8514-93B5E38DDFB9}" destId="{CE744236-9DA9-4BA1-90B1-693FFA63D4E7}" srcOrd="1" destOrd="0" presId="urn:microsoft.com/office/officeart/2005/8/layout/list1"/>
    <dgm:cxn modelId="{C3F1CE97-67C7-4D56-AEF9-CC12C5D71C39}" type="presParOf" srcId="{F208EEC3-A317-47CD-BBE9-526F09CE4F66}" destId="{F0FB8936-FB89-4759-9892-1E0125F14717}" srcOrd="1" destOrd="0" presId="urn:microsoft.com/office/officeart/2005/8/layout/list1"/>
    <dgm:cxn modelId="{3C4A0E08-9E6A-44B9-8B5B-A5DA9A3F240A}" type="presParOf" srcId="{F208EEC3-A317-47CD-BBE9-526F09CE4F66}" destId="{3B15133A-C325-4E3E-B5E6-A2C8A3EB08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5133A-C325-4E3E-B5E6-A2C8A3EB08F3}">
      <dsp:nvSpPr>
        <dsp:cNvPr id="0" name=""/>
        <dsp:cNvSpPr/>
      </dsp:nvSpPr>
      <dsp:spPr>
        <a:xfrm>
          <a:off x="0" y="419666"/>
          <a:ext cx="9066963" cy="2083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3697" tIns="562356" rIns="70369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П.5.7. Дети, направленные на консультацию в противотуберкулезный диспансер, родители или законные представители которых не представили в течение 1 месяца с момента постановки пробы Манту заключение фтизиатра об отсутствии заболевания туберкулезом, </a:t>
          </a:r>
          <a:r>
            <a:rPr lang="ru-RU" sz="1600" b="1" kern="1200" smtClean="0"/>
            <a:t>не допускаются в детские организации</a:t>
          </a:r>
          <a:r>
            <a:rPr lang="ru-RU" sz="1600" kern="1200" smtClean="0"/>
            <a:t>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Дети, туберкулинодиагностика которым не проводилась, </a:t>
          </a:r>
          <a:r>
            <a:rPr lang="ru-RU" sz="1600" b="1" kern="1200" smtClean="0"/>
            <a:t>допускаются</a:t>
          </a:r>
          <a:r>
            <a:rPr lang="ru-RU" sz="1600" kern="1200" smtClean="0"/>
            <a:t> в детскую организацию при наличии </a:t>
          </a:r>
          <a:r>
            <a:rPr lang="ru-RU" sz="1600" b="1" kern="1200" smtClean="0"/>
            <a:t>заключения врача-фтизиатра об отсутствии заболевания</a:t>
          </a:r>
          <a:r>
            <a:rPr lang="ru-RU" sz="1600" kern="1200" smtClean="0"/>
            <a:t>.</a:t>
          </a:r>
          <a:endParaRPr lang="ru-RU" sz="1600" kern="1200" dirty="0" smtClean="0"/>
        </a:p>
      </dsp:txBody>
      <dsp:txXfrm>
        <a:off x="0" y="419666"/>
        <a:ext cx="9066963" cy="2083725"/>
      </dsp:txXfrm>
    </dsp:sp>
    <dsp:sp modelId="{CE744236-9DA9-4BA1-90B1-693FFA63D4E7}">
      <dsp:nvSpPr>
        <dsp:cNvPr id="0" name=""/>
        <dsp:cNvSpPr/>
      </dsp:nvSpPr>
      <dsp:spPr>
        <a:xfrm>
          <a:off x="89651" y="21146"/>
          <a:ext cx="8967324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897" tIns="0" rIns="23989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Санитарно-эпидемиологические правила СП 3.1.2.3114-13 «Профилактика туберкулеза»</a:t>
          </a:r>
          <a:endParaRPr lang="ru-RU" sz="2000" b="1" kern="1200" dirty="0"/>
        </a:p>
      </dsp:txBody>
      <dsp:txXfrm>
        <a:off x="128559" y="60054"/>
        <a:ext cx="8889508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51A735-6D2D-43BE-B473-14C88CF29E9A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53A12D-81E5-4D5B-83AD-9171FE89A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91C86-39DE-4E4D-94FF-49B6CC21C0BA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Несвоевременно 15 детей</a:t>
            </a:r>
            <a:r>
              <a:rPr lang="ru-RU" baseline="0" dirty="0" smtClean="0"/>
              <a:t>  7 из них  до 6 лет</a:t>
            </a:r>
          </a:p>
          <a:p>
            <a:pPr eaLnBrk="1" hangingPunct="1"/>
            <a:endParaRPr lang="ru-RU" baseline="0" dirty="0" smtClean="0"/>
          </a:p>
          <a:p>
            <a:pPr eaLnBrk="1" hangingPunct="1"/>
            <a:r>
              <a:rPr lang="ru-RU" dirty="0" smtClean="0"/>
              <a:t>Анализ эффективности лечения больных туберкулезом, ставших источником заражения детей, показал неэффективный результат в 11 случаях (29,7%), из них в 6 случаях больной умер (16,2%). Заключительная дезинфекция при установленном контакте с больным туберкулезом взрослым проведена всего в 18 случаях - 48,6%. 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1D7D0-E38A-44AC-BF7E-1C5DD094CB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AB5E-A868-463C-A957-933D012D90EF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2BF4-159E-4C82-ADE3-E0135985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BDE3-40EB-4247-BD0D-615CDEB3A09B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A33D-EF3D-4AAF-A589-F7DAEF1B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8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8E0E-271E-498A-8278-0F3FDA8221C4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BD83-64A1-41B7-83A0-F544713F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3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DC36-EDCF-4AA0-92DE-A08E122608D5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702E-3CB0-4302-9E08-AF628CC6C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662-47B7-496E-8641-C6311030FBE4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557C-4F94-4104-8A6D-428D598D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9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98BE-9CC8-4A97-93C9-1974A0B487DF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3FF7-0177-46A1-940A-791873D47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6A3D-DFF8-4F18-B7B2-5ED5B5375F65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E8CF-27B7-4789-9319-94155E874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8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2A87-F385-45EB-910D-01E63A655717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42B-D779-4C0B-A010-187EB629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9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F650-4A13-4E8B-BFAE-1CD7B0FC04A6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E1EF-4BAB-4868-B938-D79D72C95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78CB-AB8E-42F0-A57E-5E898B7F0D2C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2F81-B08F-478C-8739-332F3B9D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1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A116-275A-43AE-9E5F-4437875D9687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2BE3-53AF-4FB0-9E3A-C05AA9D09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7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9DA53-13B0-42E4-91DA-EDE9065A2217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46E8A-5E7A-4058-8ED3-D71E26A64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F86EE0E9E799DC768D759B0AF12E6203124EE984D3CBA610CAEADB4B1394A46CBDC6567BD6138jCUBJ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Rot="1" noChangeArrowheads="1"/>
          </p:cNvSpPr>
          <p:nvPr/>
        </p:nvSpPr>
        <p:spPr bwMode="auto">
          <a:xfrm>
            <a:off x="468313" y="981075"/>
            <a:ext cx="8280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4400">
                <a:latin typeface="Arial" charset="0"/>
              </a:rPr>
              <a:t>Эпидемиологическая ситуация по туберкулезу среди детей в Пермском крае</a:t>
            </a:r>
            <a:endParaRPr lang="ru-RU" altLang="ru-RU" sz="24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60429" name="Rectangle 1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468313" y="4509120"/>
            <a:ext cx="8280400" cy="201550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ФГБОУ ВО ПГМУ им. академика Е.А.Вагнера Минздрава России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ГБУЗ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«Клинический фтизиопульмонологический медицинский центр»,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кафедрой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фтизиопульмонологии,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Главный внештатный детский специалист фтизиатр МЗ ПК,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д.м.н., доцент А.А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Шурыгин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Пермь,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Контакт с больным туберкулезом (</a:t>
            </a:r>
            <a:r>
              <a:rPr lang="en-US" sz="3200" b="1" dirty="0" smtClean="0"/>
              <a:t>n-3</a:t>
            </a:r>
            <a:r>
              <a:rPr lang="ru-RU" sz="3200" b="1" dirty="0" smtClean="0"/>
              <a:t>0</a:t>
            </a:r>
            <a:r>
              <a:rPr lang="en-US" sz="3200" b="1" dirty="0" smtClean="0"/>
              <a:t>)</a:t>
            </a:r>
            <a:r>
              <a:rPr lang="ru-RU" sz="3200" b="1" dirty="0" smtClean="0"/>
              <a:t> 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68313" y="3860800"/>
            <a:ext cx="8135937" cy="26543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давность контакта составила менее одного года у 13 детей (35,1%), </a:t>
            </a:r>
          </a:p>
          <a:p>
            <a:pPr eaLnBrk="1" hangingPunct="1"/>
            <a:r>
              <a:rPr lang="ru-RU" sz="2400" dirty="0" smtClean="0"/>
              <a:t>от 0 до 2 лет - у 10 детей (33,5%), </a:t>
            </a:r>
          </a:p>
          <a:p>
            <a:pPr eaLnBrk="1" hangingPunct="1"/>
            <a:r>
              <a:rPr lang="ru-RU" sz="2400" dirty="0" smtClean="0"/>
              <a:t>3 и более лет- у 20 детей (66,5%).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843808" y="1196752"/>
          <a:ext cx="59401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240360" cy="4234482"/>
          </a:xfrm>
        </p:spPr>
        <p:txBody>
          <a:bodyPr/>
          <a:lstStyle/>
          <a:p>
            <a:r>
              <a:rPr lang="ru-RU" sz="3200" b="1" dirty="0" smtClean="0"/>
              <a:t>Заболеваемость туберкулезом детей от 0 до 6 лет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917628"/>
              </p:ext>
            </p:extLst>
          </p:nvPr>
        </p:nvGraphicFramePr>
        <p:xfrm>
          <a:off x="323528" y="-387424"/>
          <a:ext cx="5328592" cy="7250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362"/>
                <a:gridCol w="1235615"/>
                <a:gridCol w="1235615"/>
              </a:tblGrid>
              <a:tr h="1101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2018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Пермский край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Г. Пермь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94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Березники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378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Березовский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39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Верещагинский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69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Добрянский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43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Краснокамск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94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Карагайский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Кизел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3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г. Кудымкар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69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Кудымкарский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69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Нытвенский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Лысьва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8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Октябрьский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8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Очерский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52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Пермский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Сивинский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94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Частинский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Чернушенский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Уинский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Юсьвинский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5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47" y="601495"/>
            <a:ext cx="2879601" cy="15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15" y="20138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Социальный </a:t>
            </a:r>
            <a:r>
              <a:rPr lang="ru-RU" sz="2000" b="1" dirty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больного </a:t>
            </a:r>
            <a:r>
              <a:rPr lang="ru-RU" sz="2000" b="1" dirty="0" smtClean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туберкулезом ребенка </a:t>
            </a:r>
            <a:r>
              <a:rPr lang="ru-RU" sz="2000" b="1" dirty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1266" y="1376772"/>
            <a:ext cx="86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53,3 %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4456" y="1376772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46,6 %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972359"/>
              </p:ext>
            </p:extLst>
          </p:nvPr>
        </p:nvGraphicFramePr>
        <p:xfrm>
          <a:off x="2409202" y="2146307"/>
          <a:ext cx="6606003" cy="183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478748"/>
              </p:ext>
            </p:extLst>
          </p:nvPr>
        </p:nvGraphicFramePr>
        <p:xfrm>
          <a:off x="2061004" y="3562412"/>
          <a:ext cx="699268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8849"/>
              </p:ext>
            </p:extLst>
          </p:nvPr>
        </p:nvGraphicFramePr>
        <p:xfrm>
          <a:off x="2520836" y="5045142"/>
          <a:ext cx="6519435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Выноска со стрелкой вправо 25"/>
          <p:cNvSpPr/>
          <p:nvPr/>
        </p:nvSpPr>
        <p:spPr>
          <a:xfrm>
            <a:off x="198658" y="1237402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198658" y="2516619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Возраст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198658" y="4178672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Житель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198658" y="5841268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БЦЖ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77200" y="34608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bg1"/>
                </a:solidFill>
              </a:rPr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69379735"/>
              </p:ext>
            </p:extLst>
          </p:nvPr>
        </p:nvGraphicFramePr>
        <p:xfrm>
          <a:off x="77036" y="4333460"/>
          <a:ext cx="9066963" cy="252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7394C76-B40D-4D15-B8E5-9FFD8D09421A}"/>
              </a:ext>
            </a:extLst>
          </p:cNvPr>
          <p:cNvSpPr txBox="1">
            <a:spLocks/>
          </p:cNvSpPr>
          <p:nvPr/>
        </p:nvSpPr>
        <p:spPr bwMode="auto">
          <a:xfrm>
            <a:off x="261920" y="1"/>
            <a:ext cx="6623910" cy="33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выявление</a:t>
            </a:r>
            <a:r>
              <a:rPr lang="ru-RU" sz="2000" b="1" baseline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туберкулеза</a:t>
            </a:r>
            <a:endParaRPr lang="ru-RU" sz="2000" b="1" baseline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102" y="762265"/>
            <a:ext cx="6161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Охват иммунодиагностикой детей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подростков, 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146618"/>
              </p:ext>
            </p:extLst>
          </p:nvPr>
        </p:nvGraphicFramePr>
        <p:xfrm>
          <a:off x="70531" y="1243276"/>
          <a:ext cx="8992926" cy="309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86800" y="1"/>
            <a:ext cx="457200" cy="365125"/>
          </a:xfrm>
        </p:spPr>
        <p:txBody>
          <a:bodyPr/>
          <a:lstStyle/>
          <a:p>
            <a:fld id="{1FE8DF1E-33BB-4377-9A26-35481BA06C7C}" type="slidenum">
              <a:rPr lang="en-US" sz="1400" b="1" smtClean="0">
                <a:solidFill>
                  <a:schemeClr val="bg1"/>
                </a:solidFill>
              </a:rPr>
              <a:t>13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885830" y="1"/>
            <a:ext cx="2258169" cy="1490132"/>
          </a:xfrm>
          <a:prstGeom prst="downArrowCallout">
            <a:avLst>
              <a:gd name="adj1" fmla="val 24025"/>
              <a:gd name="adj2" fmla="val 27924"/>
              <a:gd name="adj3" fmla="val 12813"/>
              <a:gd name="adj4" fmla="val 78139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Отказы от иммунодиагностики в 2018 г. – </a:t>
            </a:r>
            <a:r>
              <a:rPr lang="ru-RU" b="1" dirty="0" smtClean="0"/>
              <a:t>3417 </a:t>
            </a:r>
            <a:r>
              <a:rPr lang="ru-RU" b="1" dirty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917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064387"/>
              </p:ext>
            </p:extLst>
          </p:nvPr>
        </p:nvGraphicFramePr>
        <p:xfrm>
          <a:off x="0" y="1303202"/>
          <a:ext cx="4572000" cy="555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6212"/>
            <a:ext cx="4367535" cy="647700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Охват вакцинацией БЦЖ, в том числе в роддоме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7394C76-B40D-4D15-B8E5-9FFD8D09421A}"/>
              </a:ext>
            </a:extLst>
          </p:cNvPr>
          <p:cNvSpPr txBox="1">
            <a:spLocks/>
          </p:cNvSpPr>
          <p:nvPr/>
        </p:nvSpPr>
        <p:spPr bwMode="auto">
          <a:xfrm>
            <a:off x="152400" y="1"/>
            <a:ext cx="8991600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sz="2000" b="1" baseline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туберкулеза</a:t>
            </a:r>
            <a:endParaRPr lang="ru-RU" sz="2000" b="1" baseline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0" y="1053912"/>
            <a:ext cx="4536504" cy="927288"/>
          </a:xfrm>
          <a:prstGeom prst="flowChartOffpageConnector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baseline="0" dirty="0" smtClean="0">
                <a:solidFill>
                  <a:prstClr val="black"/>
                </a:solidFill>
                <a:latin typeface="Calibri"/>
              </a:rPr>
              <a:t>Не охвачено вакцинацией БЦЖ в 2018 г. – 1593 (в 2017г. – 1677)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4536504" y="540131"/>
            <a:ext cx="4677152" cy="75740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Удельный вес причин отсутствия вакцинации в Пермском крае  (%)</a:t>
            </a:r>
            <a:endParaRPr lang="ru-RU" sz="1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91275"/>
              </p:ext>
            </p:extLst>
          </p:nvPr>
        </p:nvGraphicFramePr>
        <p:xfrm>
          <a:off x="4674336" y="1326056"/>
          <a:ext cx="4469664" cy="553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39540"/>
            <a:ext cx="457200" cy="365125"/>
          </a:xfrm>
        </p:spPr>
        <p:txBody>
          <a:bodyPr/>
          <a:lstStyle/>
          <a:p>
            <a:fld id="{1FE8DF1E-33BB-4377-9A26-35481BA06C7C}" type="slidenum">
              <a:rPr lang="en-US" sz="1400" b="1" smtClean="0">
                <a:solidFill>
                  <a:schemeClr val="bg1"/>
                </a:solidFill>
              </a:rPr>
              <a:t>14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02924530-AE78-4296-9247-E40B48B29B01}"/>
              </a:ext>
            </a:extLst>
          </p:cNvPr>
          <p:cNvSpPr/>
          <p:nvPr/>
        </p:nvSpPr>
        <p:spPr bwMode="auto">
          <a:xfrm>
            <a:off x="8255000" y="3116749"/>
            <a:ext cx="728134" cy="391124"/>
          </a:xfrm>
          <a:prstGeom prst="wedgeRoundRectCallout">
            <a:avLst>
              <a:gd name="adj1" fmla="val 27440"/>
              <a:gd name="adj2" fmla="val -167726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39999">
                <a:srgbClr val="EE4836"/>
              </a:gs>
              <a:gs pos="70000">
                <a:srgbClr val="DE6060"/>
              </a:gs>
              <a:gs pos="100000">
                <a:srgbClr val="7D2F2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- 8 </a:t>
            </a:r>
            <a:r>
              <a:rPr lang="ru-RU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2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02924530-AE78-4296-9247-E40B48B29B01}"/>
              </a:ext>
            </a:extLst>
          </p:cNvPr>
          <p:cNvSpPr/>
          <p:nvPr/>
        </p:nvSpPr>
        <p:spPr bwMode="auto">
          <a:xfrm>
            <a:off x="8187265" y="6384882"/>
            <a:ext cx="863602" cy="391124"/>
          </a:xfrm>
          <a:prstGeom prst="wedgeRoundRectCallout">
            <a:avLst>
              <a:gd name="adj1" fmla="val -77462"/>
              <a:gd name="adj2" fmla="val -81138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39999">
                <a:srgbClr val="EE4836"/>
              </a:gs>
              <a:gs pos="70000">
                <a:srgbClr val="DE6060"/>
              </a:gs>
              <a:gs pos="100000">
                <a:srgbClr val="7D2F2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- 12,8 </a:t>
            </a:r>
            <a:r>
              <a:rPr lang="ru-RU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02924530-AE78-4296-9247-E40B48B29B01}"/>
              </a:ext>
            </a:extLst>
          </p:cNvPr>
          <p:cNvSpPr/>
          <p:nvPr/>
        </p:nvSpPr>
        <p:spPr bwMode="auto">
          <a:xfrm>
            <a:off x="7890933" y="5277594"/>
            <a:ext cx="838200" cy="391124"/>
          </a:xfrm>
          <a:prstGeom prst="wedgeRoundRectCallout">
            <a:avLst>
              <a:gd name="adj1" fmla="val -101899"/>
              <a:gd name="adj2" fmla="val -78973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39999">
                <a:srgbClr val="EE4836"/>
              </a:gs>
              <a:gs pos="70000">
                <a:srgbClr val="DE6060"/>
              </a:gs>
              <a:gs pos="100000">
                <a:srgbClr val="7D2F2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- 10,6 </a:t>
            </a:r>
            <a:r>
              <a:rPr lang="ru-RU" b="1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496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ПУТИ ВЫЯВЛЕНИЯ ТУБЕРКУЛЕЗА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altLang="ru-RU" sz="3600" b="1" dirty="0">
                <a:solidFill>
                  <a:prstClr val="black"/>
                </a:solidFill>
                <a:latin typeface="Calibri"/>
              </a:rPr>
              <a:t>активное выявление (профилактическое)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altLang="ru-RU" sz="3600" b="1" dirty="0">
                <a:solidFill>
                  <a:prstClr val="black"/>
                </a:solidFill>
                <a:latin typeface="Calibri"/>
              </a:rPr>
              <a:t>среди обратившихся  за медицинской помощью в общую лечебную сеть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altLang="ru-RU" sz="3600" dirty="0">
                <a:solidFill>
                  <a:prstClr val="black"/>
                </a:solidFill>
                <a:latin typeface="Calibri"/>
              </a:rPr>
              <a:t>среди  контингентов противотуберкулезных диспансеров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ru-RU" alt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4"/>
          <a:stretch/>
        </p:blipFill>
        <p:spPr>
          <a:xfrm>
            <a:off x="539552" y="97365"/>
            <a:ext cx="8389691" cy="678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505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Организация раннего выявления туберкулеза у детей</a:t>
            </a:r>
          </a:p>
        </p:txBody>
      </p:sp>
      <p:sp>
        <p:nvSpPr>
          <p:cNvPr id="32771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Приказом </a:t>
            </a:r>
            <a:r>
              <a:rPr lang="ru-RU" sz="2400" b="1" dirty="0" smtClean="0"/>
              <a:t>МЗ РФ </a:t>
            </a:r>
            <a:r>
              <a:rPr lang="ru-RU" sz="2400" b="1" dirty="0"/>
              <a:t>от 29.12.2014 г. № </a:t>
            </a:r>
            <a:r>
              <a:rPr lang="ru-RU" sz="2400" b="1" dirty="0" smtClean="0"/>
              <a:t>951, </a:t>
            </a:r>
            <a:r>
              <a:rPr lang="ru-RU" sz="2400" b="1" dirty="0"/>
              <a:t>Приказ МЗ РФ от 21 марта 2017 г. N 124н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800" dirty="0" smtClean="0"/>
              <a:t>Туберкулинодиагностика проводится вакцинированным против туберкулеза детям </a:t>
            </a:r>
            <a:r>
              <a:rPr lang="ru-RU" sz="2800" b="1" dirty="0" smtClean="0"/>
              <a:t>с 12-месячного возраста </a:t>
            </a:r>
            <a:r>
              <a:rPr lang="ru-RU" sz="2800" dirty="0" smtClean="0"/>
              <a:t>и до достижения </a:t>
            </a:r>
            <a:r>
              <a:rPr lang="ru-RU" sz="2800" b="1" dirty="0" smtClean="0"/>
              <a:t>возраста 7 лет</a:t>
            </a:r>
            <a:r>
              <a:rPr lang="ru-RU" sz="2800" dirty="0" smtClean="0"/>
              <a:t>. </a:t>
            </a:r>
          </a:p>
          <a:p>
            <a:pPr marL="0" indent="0">
              <a:buNone/>
            </a:pPr>
            <a:r>
              <a:rPr lang="ru-RU" sz="2800" dirty="0" smtClean="0"/>
              <a:t>Внутрикожную аллергическую пробу с туберкулином (проба Манту) ставят </a:t>
            </a:r>
            <a:r>
              <a:rPr lang="ru-RU" sz="2800" b="1" dirty="0" smtClean="0"/>
              <a:t>1 раз в год</a:t>
            </a:r>
            <a:r>
              <a:rPr lang="ru-RU" sz="2800" dirty="0" smtClean="0"/>
              <a:t>, независимо от результата предыдущих проб.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204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Организация раннего выявления туберкулеза у детей</a:t>
            </a:r>
          </a:p>
        </p:txBody>
      </p:sp>
      <p:sp>
        <p:nvSpPr>
          <p:cNvPr id="34819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Приказом МЗ РФ от 29.12.2014 г. № 951, Приказ МЗ РФ от 21 марта 2017 г. N 124н </a:t>
            </a:r>
          </a:p>
          <a:p>
            <a:pPr marL="117475" indent="0">
              <a:buFont typeface="Wingdings 2" pitchFamily="18" charset="2"/>
              <a:buNone/>
            </a:pPr>
            <a:endParaRPr lang="ru-RU" sz="2800" dirty="0" smtClean="0"/>
          </a:p>
          <a:p>
            <a:pPr marL="117475" indent="0">
              <a:buFont typeface="Wingdings 2" pitchFamily="18" charset="2"/>
              <a:buNone/>
            </a:pPr>
            <a:r>
              <a:rPr lang="ru-RU" sz="3600" dirty="0" smtClean="0"/>
              <a:t>Пробу с аллергеном туберкулезным рекомбинантным в стандартном разведении (белок С</a:t>
            </a:r>
            <a:r>
              <a:rPr lang="en-US" sz="3600" dirty="0" smtClean="0"/>
              <a:t>F</a:t>
            </a:r>
            <a:r>
              <a:rPr lang="ru-RU" sz="3600" dirty="0" smtClean="0"/>
              <a:t>Р10-Е</a:t>
            </a:r>
            <a:r>
              <a:rPr lang="en-US" sz="3600" dirty="0" smtClean="0"/>
              <a:t>S</a:t>
            </a:r>
            <a:r>
              <a:rPr lang="ru-RU" sz="3600" dirty="0" smtClean="0"/>
              <a:t>АТ6 0,2 мкг.) проводят один раз в год всем детям </a:t>
            </a:r>
            <a:r>
              <a:rPr lang="ru-RU" sz="3600" b="1" dirty="0" smtClean="0"/>
              <a:t>с 8 лет до 17 лет включительно.</a:t>
            </a:r>
          </a:p>
          <a:p>
            <a:pPr marL="117475" indent="0">
              <a:buFont typeface="Wingdings 2" pitchFamily="18" charset="2"/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862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Организация раннего выявления туберкулеза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Среди инфицированных МБТ детей до 7 лет возможно применение пробы с антигеном туберкулезным рекомбинантным.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016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638425"/>
            <a:ext cx="76200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695325"/>
            <a:ext cx="293846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516563" y="268259"/>
            <a:ext cx="4402138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i="1" dirty="0">
              <a:solidFill>
                <a:srgbClr val="002060"/>
              </a:solidFill>
              <a:latin typeface="+mj-lt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Численность населения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+mn-cs"/>
              </a:rPr>
              <a:t>2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+mn-cs"/>
              </a:rPr>
              <a:t>623 122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+mn-cs"/>
              </a:rPr>
              <a:t>чел.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+mn-cs"/>
              </a:rPr>
              <a:t>(-8975)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Детское  -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504102 (-51)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Подростки –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81649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(+ </a:t>
            </a:r>
            <a:r>
              <a:rPr lang="ru-RU" altLang="ru-RU" sz="2000" b="1" dirty="0">
                <a:solidFill>
                  <a:srgbClr val="002060"/>
                </a:solidFill>
              </a:rPr>
              <a:t>3 867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)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Городское население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 1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988243 человек (- 5277)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Сельское население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634879 (-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3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698)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Трудоспособного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возраста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 1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439 870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(- 22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106)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88900" y="0"/>
            <a:ext cx="8826500" cy="6921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2018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8506">
            <a:off x="1694657" y="3474244"/>
            <a:ext cx="18272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100" dirty="0"/>
              <a:t>5.6. </a:t>
            </a:r>
            <a:r>
              <a:rPr lang="ru-RU" sz="2100" b="1" dirty="0"/>
              <a:t>В течение 6 дней </a:t>
            </a:r>
            <a:r>
              <a:rPr lang="ru-RU" sz="2100" dirty="0"/>
              <a:t>с момента постановки пробы Манту направляются на консультацию в противотуберкулезный диспансер по месту жительства следующие категории детей</a:t>
            </a:r>
            <a:r>
              <a:rPr lang="ru-RU" sz="2100" dirty="0" smtClean="0"/>
              <a:t>:</a:t>
            </a:r>
          </a:p>
          <a:p>
            <a:pPr marL="0" indent="0">
              <a:buNone/>
            </a:pPr>
            <a:r>
              <a:rPr lang="ru-RU" sz="2100" dirty="0" smtClean="0"/>
              <a:t>- </a:t>
            </a:r>
            <a:r>
              <a:rPr lang="ru-RU" sz="2100" dirty="0"/>
              <a:t>с впервые выявленной положительной реакцией (папула 5 мм и более), не связанной с предыдущей иммунизацией против туберкулеза;</a:t>
            </a:r>
          </a:p>
          <a:p>
            <a:pPr marL="0" indent="0">
              <a:buNone/>
            </a:pPr>
            <a:r>
              <a:rPr lang="ru-RU" sz="2100" dirty="0"/>
              <a:t>- с длительно сохраняющейся (4 года) реакцией (с инфильтратом 12 мм и более);</a:t>
            </a:r>
          </a:p>
          <a:p>
            <a:pPr marL="0" indent="0">
              <a:buNone/>
            </a:pPr>
            <a:r>
              <a:rPr lang="ru-RU" sz="2100" dirty="0"/>
              <a:t>- с нарастанием чувствительности к туберкулину у </a:t>
            </a:r>
            <a:r>
              <a:rPr lang="ru-RU" sz="2100" dirty="0" err="1" smtClean="0"/>
              <a:t>туберкулинополо-жительных</a:t>
            </a:r>
            <a:r>
              <a:rPr lang="ru-RU" sz="2100" dirty="0" smtClean="0"/>
              <a:t> </a:t>
            </a:r>
            <a:r>
              <a:rPr lang="ru-RU" sz="2100" dirty="0"/>
              <a:t>детей - увеличение инфильтрата на 6 мм и более;</a:t>
            </a:r>
          </a:p>
          <a:p>
            <a:pPr marL="0" indent="0">
              <a:buNone/>
            </a:pPr>
            <a:r>
              <a:rPr lang="ru-RU" sz="2100" dirty="0"/>
              <a:t>- увеличение менее чем на 6 мм, но с образованием инфильтрата размером 12 мм и более;</a:t>
            </a:r>
          </a:p>
          <a:p>
            <a:pPr marL="0" indent="0">
              <a:buNone/>
            </a:pPr>
            <a:r>
              <a:rPr lang="ru-RU" sz="2100" dirty="0"/>
              <a:t>- с </a:t>
            </a:r>
            <a:r>
              <a:rPr lang="ru-RU" sz="2100" dirty="0" err="1"/>
              <a:t>гиперреакцией</a:t>
            </a:r>
            <a:r>
              <a:rPr lang="ru-RU" sz="2100" dirty="0"/>
              <a:t> на туберкулин - инфильтрат 17 мм и более;</a:t>
            </a:r>
          </a:p>
          <a:p>
            <a:pPr marL="0" indent="0">
              <a:buNone/>
            </a:pPr>
            <a:r>
              <a:rPr lang="ru-RU" sz="2100" dirty="0"/>
              <a:t>- при </a:t>
            </a:r>
            <a:r>
              <a:rPr lang="ru-RU" sz="2100" dirty="0" err="1"/>
              <a:t>везикуло</a:t>
            </a:r>
            <a:r>
              <a:rPr lang="ru-RU" sz="2100" dirty="0"/>
              <a:t>-некротической реакции и лимфангите.</a:t>
            </a:r>
          </a:p>
          <a:p>
            <a:endParaRPr lang="ru-RU" sz="21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/>
              <a:t>Организация раннего выявления туберкулеза у детей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75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5.7. Дети, направленные на консультацию в противотуберкулезный диспансер, родители или </a:t>
            </a:r>
            <a:r>
              <a:rPr lang="ru-RU" sz="2000" dirty="0">
                <a:hlinkClick r:id="rId2"/>
              </a:rPr>
              <a:t>законные представители</a:t>
            </a:r>
            <a:r>
              <a:rPr lang="ru-RU" sz="2000" dirty="0"/>
              <a:t> которых не представили </a:t>
            </a:r>
            <a:r>
              <a:rPr lang="ru-RU" sz="2000" b="1" dirty="0"/>
              <a:t>в течение 1 месяца с момента постановки пробы Манту </a:t>
            </a:r>
            <a:r>
              <a:rPr lang="ru-RU" sz="2000" dirty="0"/>
              <a:t>заключение фтизиатра об отсутствии заболевания туберкулезом, </a:t>
            </a:r>
            <a:r>
              <a:rPr lang="ru-RU" sz="2000" b="1" dirty="0"/>
              <a:t>не допускаются в детские организации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Дети, </a:t>
            </a:r>
            <a:r>
              <a:rPr lang="ru-RU" sz="2000" b="1" dirty="0" err="1"/>
              <a:t>туберкулинодиагностика</a:t>
            </a:r>
            <a:r>
              <a:rPr lang="ru-RU" sz="2000" b="1" dirty="0"/>
              <a:t> которым не проводилась</a:t>
            </a:r>
            <a:r>
              <a:rPr lang="ru-RU" sz="2000" dirty="0"/>
              <a:t>, допускаются в детскую организацию </a:t>
            </a:r>
            <a:r>
              <a:rPr lang="ru-RU" sz="2000" b="1" dirty="0"/>
              <a:t>при наличии заключения врача-фтизиатра об отсутствии заболевания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82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Организация раннего выявления туберкулеза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Приказом Министерства здравоохранения Российской Федерации от 29.12.2014 г. № 951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п.6.2 и 6.10 </a:t>
            </a:r>
            <a:r>
              <a:rPr lang="ru-RU" sz="2800" b="1" dirty="0" smtClean="0"/>
              <a:t>Подростки</a:t>
            </a:r>
            <a:r>
              <a:rPr lang="ru-RU" sz="2800" dirty="0" smtClean="0"/>
              <a:t> с 15 лет обязаны проходить флюорографическое обследование ежегодно + иммунодиагностика (проба с антигеном  туберкулезным рекомбинантным)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6.13. </a:t>
            </a:r>
            <a:r>
              <a:rPr lang="ru-RU" sz="2800" b="1" dirty="0"/>
              <a:t>В течение 3 дней </a:t>
            </a:r>
            <a:r>
              <a:rPr lang="ru-RU" sz="2800" dirty="0"/>
              <a:t>с момента выявления патологии подросток направляется в противотуберкулезный диспансер по месту жительства для завершения обследования.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40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Отказ от иммунодиагностики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Недопуск</a:t>
            </a:r>
            <a:r>
              <a:rPr lang="ru-RU" dirty="0" smtClean="0"/>
              <a:t>» в образовательное учреждение.</a:t>
            </a:r>
          </a:p>
          <a:p>
            <a:pPr marL="0" indent="0">
              <a:buNone/>
            </a:pPr>
            <a:r>
              <a:rPr lang="ru-RU" dirty="0" smtClean="0"/>
              <a:t>Направление к фтизиатру                            </a:t>
            </a:r>
            <a:r>
              <a:rPr lang="ru-RU" dirty="0"/>
              <a:t>допуск ребенка в организованный </a:t>
            </a:r>
            <a:r>
              <a:rPr lang="ru-RU" dirty="0" smtClean="0"/>
              <a:t>коллектив только после предоставления справки от фтизиатра!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533649" y="1196752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236642" y="3212976"/>
            <a:ext cx="30963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Направление к фтизиатру по показаниям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Ребенок допускается в детский коллектив!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Медицинский работник, оформляющий направление, информирует пациента о необходимости явиться на обследование в противотуберкулезную медицинскую организацию в течение 10 рабочих дней с момента получения направления и делает отметку в медицинской документации пациента о его информировании.</a:t>
            </a:r>
          </a:p>
          <a:p>
            <a:pPr marL="0" indent="0" algn="ctr">
              <a:buNone/>
            </a:pPr>
            <a:r>
              <a:rPr lang="ru-RU" sz="2000" dirty="0" smtClean="0"/>
              <a:t>Справка предоставляется в течение 30 дней!</a:t>
            </a:r>
          </a:p>
          <a:p>
            <a:pPr marL="0" indent="0" algn="ctr">
              <a:buNone/>
            </a:pPr>
            <a:r>
              <a:rPr lang="ru-RU" sz="2000" dirty="0" smtClean="0"/>
              <a:t>Если справка не предоставляется в течение 30 дней – ребенок выводится из коллектива.                                                                          </a:t>
            </a:r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64698" y="980795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706437"/>
          </a:xfrm>
        </p:spPr>
        <p:txBody>
          <a:bodyPr/>
          <a:lstStyle/>
          <a:p>
            <a:pPr eaLnBrk="1" hangingPunct="1"/>
            <a:r>
              <a:rPr lang="ru-RU" sz="2400" smtClean="0"/>
              <a:t>Информационное письмо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6969125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852936"/>
            <a:ext cx="4838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409240"/>
            <a:ext cx="4838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005388"/>
            <a:ext cx="489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Минус 7"/>
          <p:cNvSpPr/>
          <p:nvPr/>
        </p:nvSpPr>
        <p:spPr>
          <a:xfrm>
            <a:off x="179512" y="4535091"/>
            <a:ext cx="5545138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3779912" y="5157192"/>
            <a:ext cx="5545138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5613"/>
            <a:ext cx="46863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573463"/>
            <a:ext cx="4451350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Минус 5"/>
          <p:cNvSpPr/>
          <p:nvPr/>
        </p:nvSpPr>
        <p:spPr>
          <a:xfrm>
            <a:off x="7885113" y="3716338"/>
            <a:ext cx="1258887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4067175" y="3887788"/>
            <a:ext cx="5545138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975" y="476250"/>
            <a:ext cx="80645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cs typeface="Arial" pitchFamily="34" charset="0"/>
              </a:rPr>
              <a:t>Эпидемическая ситуация по туберкулезу в Пермском крае сохраняется </a:t>
            </a:r>
            <a:r>
              <a:rPr lang="ru-RU" sz="2000" dirty="0" smtClean="0">
                <a:cs typeface="Arial" pitchFamily="34" charset="0"/>
              </a:rPr>
              <a:t>неблагополучной в связи с высокой распространенностью ВИЧ-инфекции </a:t>
            </a:r>
            <a:r>
              <a:rPr lang="ru-RU" sz="2000" dirty="0">
                <a:cs typeface="Arial" pitchFamily="34" charset="0"/>
              </a:rPr>
              <a:t>и</a:t>
            </a:r>
            <a:r>
              <a:rPr lang="ru-RU" sz="2000" dirty="0" smtClean="0">
                <a:cs typeface="Arial" pitchFamily="34" charset="0"/>
              </a:rPr>
              <a:t> значительным «бациллярным» ядром </a:t>
            </a:r>
            <a:r>
              <a:rPr lang="ru-RU" sz="2000" dirty="0" smtClean="0">
                <a:cs typeface="Arial" pitchFamily="34" charset="0"/>
              </a:rPr>
              <a:t>среди больных туберкулезом взрослых.</a:t>
            </a: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2000" dirty="0" smtClean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Для </a:t>
            </a:r>
            <a:r>
              <a:rPr lang="ru-RU" sz="2000" dirty="0">
                <a:cs typeface="Arial" pitchFamily="34" charset="0"/>
              </a:rPr>
              <a:t>обеспечения благоприятной эпидемической ситуации по туберкулезу среди детей первостепенное значение приобретают </a:t>
            </a:r>
            <a:r>
              <a:rPr lang="ru-RU" sz="2000" dirty="0" smtClean="0">
                <a:cs typeface="Arial" pitchFamily="34" charset="0"/>
              </a:rPr>
              <a:t>мероприятия по ранней диагностике. Необходимо шире </a:t>
            </a:r>
            <a:r>
              <a:rPr lang="ru-RU" sz="2000" dirty="0">
                <a:cs typeface="Arial" pitchFamily="34" charset="0"/>
              </a:rPr>
              <a:t>использовать современные технологии (компьютерная томография, аллерген туберкулезный рекомбинантный) для повышения эффективности диагностики </a:t>
            </a:r>
            <a:r>
              <a:rPr lang="ru-RU" sz="2000" dirty="0" smtClean="0">
                <a:cs typeface="Arial" pitchFamily="34" charset="0"/>
              </a:rPr>
              <a:t>туберкулезной инфекции.</a:t>
            </a: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Необходимо усилить разъяснительную работу и информирование населения для </a:t>
            </a:r>
            <a:r>
              <a:rPr lang="ru-RU" sz="2000" dirty="0" smtClean="0">
                <a:cs typeface="Arial" pitchFamily="34" charset="0"/>
              </a:rPr>
              <a:t>п</a:t>
            </a:r>
            <a:r>
              <a:rPr lang="ru-RU" sz="2000" dirty="0" smtClean="0">
                <a:cs typeface="Arial" pitchFamily="34" charset="0"/>
              </a:rPr>
              <a:t>рофилактики отказов </a:t>
            </a:r>
            <a:r>
              <a:rPr lang="ru-RU" sz="2000" dirty="0">
                <a:cs typeface="Arial" pitchFamily="34" charset="0"/>
              </a:rPr>
              <a:t>от вакцинации БЦЖ и иммунодиагностики.</a:t>
            </a:r>
          </a:p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827584" y="1052736"/>
            <a:ext cx="76328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/>
              <a:t>4</a:t>
            </a:r>
            <a:r>
              <a:rPr lang="ru-RU" sz="2400" dirty="0" smtClean="0"/>
              <a:t>. </a:t>
            </a:r>
            <a:r>
              <a:rPr lang="ru-RU" sz="2400" dirty="0" smtClean="0"/>
              <a:t>Нужно у</a:t>
            </a:r>
            <a:r>
              <a:rPr lang="ru-RU" sz="2400" dirty="0" smtClean="0"/>
              <a:t>силить </a:t>
            </a:r>
            <a:r>
              <a:rPr lang="ru-RU" sz="2400" dirty="0"/>
              <a:t>меры по профилактике </a:t>
            </a:r>
            <a:r>
              <a:rPr lang="ru-RU" sz="2400" dirty="0" smtClean="0"/>
              <a:t>туберкулеза в школах </a:t>
            </a:r>
            <a:r>
              <a:rPr lang="ru-RU" sz="2400" dirty="0"/>
              <a:t>и дошкольных </a:t>
            </a:r>
            <a:r>
              <a:rPr lang="ru-RU" sz="2400" dirty="0" smtClean="0"/>
              <a:t>учреждениях; </a:t>
            </a:r>
            <a:r>
              <a:rPr lang="ru-RU" sz="2400" dirty="0"/>
              <a:t>а также среди населения путем формирования здорового образа жизни и осуществления санитарно-просветительной деятельности, в </a:t>
            </a:r>
            <a:r>
              <a:rPr lang="ru-RU" sz="2400" dirty="0" err="1"/>
              <a:t>т.ч</a:t>
            </a:r>
            <a:r>
              <a:rPr lang="ru-RU" sz="2400" dirty="0"/>
              <a:t>. используя средства массовой информации, </a:t>
            </a:r>
            <a:r>
              <a:rPr lang="ru-RU" sz="2400" dirty="0" err="1"/>
              <a:t>интернет-ресурсы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5</a:t>
            </a:r>
            <a:r>
              <a:rPr lang="ru-RU" sz="2400" dirty="0" smtClean="0"/>
              <a:t>. Необходимо формировать </a:t>
            </a:r>
            <a:r>
              <a:rPr lang="ru-RU" sz="2400" dirty="0"/>
              <a:t>мотивацию, </a:t>
            </a:r>
            <a:r>
              <a:rPr lang="ru-RU" sz="2400" dirty="0" smtClean="0"/>
              <a:t>содержащую </a:t>
            </a:r>
            <a:r>
              <a:rPr lang="ru-RU" sz="2400" dirty="0"/>
              <a:t>в себе установку на защиту своего собственного здоровья.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251450" y="274638"/>
            <a:ext cx="3435350" cy="5962650"/>
          </a:xfrm>
        </p:spPr>
        <p:txBody>
          <a:bodyPr/>
          <a:lstStyle/>
          <a:p>
            <a:pPr eaLnBrk="1" hangingPunct="1"/>
            <a:r>
              <a:rPr lang="ru-RU" smtClean="0"/>
              <a:t>Благодарю за внимание</a:t>
            </a:r>
          </a:p>
        </p:txBody>
      </p:sp>
      <p:pic>
        <p:nvPicPr>
          <p:cNvPr id="28675" name="Picture 2" descr="C:\Users\User\Downloads\0799b39d-d1d4-45a3-b5f5-657ca655d2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9276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23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Показатель территориальной заболеваемости туберкулезом на 100 тыс. (ф.8)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20638" y="5913438"/>
          <a:ext cx="8902702" cy="914400"/>
        </p:xfrm>
        <a:graphic>
          <a:graphicData uri="http://schemas.openxmlformats.org/drawingml/2006/table">
            <a:tbl>
              <a:tblPr/>
              <a:tblGrid>
                <a:gridCol w="2605710"/>
                <a:gridCol w="943544"/>
                <a:gridCol w="821888"/>
                <a:gridCol w="682407"/>
                <a:gridCol w="942130"/>
                <a:gridCol w="969007"/>
                <a:gridCol w="969008"/>
                <a:gridCol w="96900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2013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Территориальная  постоянного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2149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2114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2029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2229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2034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1953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-142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9" name="Облачко с текстом: прямоугольное со скругленными углами 7"/>
          <p:cNvSpPr>
            <a:spLocks noChangeArrowheads="1"/>
          </p:cNvSpPr>
          <p:nvPr/>
        </p:nvSpPr>
        <p:spPr bwMode="auto">
          <a:xfrm>
            <a:off x="7315200" y="1143000"/>
            <a:ext cx="1181100" cy="762000"/>
          </a:xfrm>
          <a:prstGeom prst="wedgeRoundRectCallout">
            <a:avLst>
              <a:gd name="adj1" fmla="val 32204"/>
              <a:gd name="adj2" fmla="val 92500"/>
              <a:gd name="adj3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r>
              <a:rPr lang="ru-RU" sz="2800" b="1" dirty="0">
                <a:solidFill>
                  <a:srgbClr val="000000"/>
                </a:solidFill>
              </a:rPr>
              <a:t>- 7</a:t>
            </a:r>
            <a:r>
              <a:rPr lang="ru-RU" sz="2800" b="1" dirty="0" smtClean="0">
                <a:solidFill>
                  <a:srgbClr val="000000"/>
                </a:solidFill>
              </a:rPr>
              <a:t> %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40580"/>
              </p:ext>
            </p:extLst>
          </p:nvPr>
        </p:nvGraphicFramePr>
        <p:xfrm>
          <a:off x="16933" y="1320799"/>
          <a:ext cx="8479367" cy="448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9050"/>
            <a:ext cx="8137525" cy="1106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Показатель заболеваемости туберкулезом детей Пермского края и России (на 100 тысяч)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12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520018"/>
              </p:ext>
            </p:extLst>
          </p:nvPr>
        </p:nvGraphicFramePr>
        <p:xfrm>
          <a:off x="-71438" y="1001713"/>
          <a:ext cx="9139238" cy="557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Диаграмма" r:id="rId3" imgW="9144793" imgH="5578323" progId="Excel.Chart.8">
                  <p:embed/>
                </p:oleObj>
              </mc:Choice>
              <mc:Fallback>
                <p:oleObj name="Диаграмма" r:id="rId3" imgW="9144793" imgH="5578323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1001713"/>
                        <a:ext cx="9139238" cy="557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02924530-AE78-4296-9247-E40B48B29B01}"/>
              </a:ext>
            </a:extLst>
          </p:cNvPr>
          <p:cNvSpPr/>
          <p:nvPr/>
        </p:nvSpPr>
        <p:spPr bwMode="auto">
          <a:xfrm>
            <a:off x="8100391" y="2276872"/>
            <a:ext cx="1053643" cy="576064"/>
          </a:xfrm>
          <a:prstGeom prst="wedgeRoundRectCallout">
            <a:avLst>
              <a:gd name="adj1" fmla="val 24494"/>
              <a:gd name="adj2" fmla="val 265214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39999">
                <a:srgbClr val="EE4836"/>
              </a:gs>
              <a:gs pos="70000">
                <a:srgbClr val="DE6060"/>
              </a:gs>
              <a:gs pos="100000">
                <a:srgbClr val="7D2F2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12,7 </a:t>
            </a:r>
            <a:r>
              <a:rPr lang="ru-RU" sz="2400" b="1" dirty="0">
                <a:solidFill>
                  <a:schemeClr val="bg1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135937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Показатель заболеваемости туберкулезом подростков Пермского края и России (на 100 тысяч)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485428"/>
              </p:ext>
            </p:extLst>
          </p:nvPr>
        </p:nvGraphicFramePr>
        <p:xfrm>
          <a:off x="468313" y="1319213"/>
          <a:ext cx="8229600" cy="527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02924530-AE78-4296-9247-E40B48B29B01}"/>
              </a:ext>
            </a:extLst>
          </p:cNvPr>
          <p:cNvSpPr/>
          <p:nvPr/>
        </p:nvSpPr>
        <p:spPr bwMode="auto">
          <a:xfrm>
            <a:off x="6880263" y="4581128"/>
            <a:ext cx="1230804" cy="391124"/>
          </a:xfrm>
          <a:prstGeom prst="wedgeRoundRectCallout">
            <a:avLst>
              <a:gd name="adj1" fmla="val 65423"/>
              <a:gd name="adj2" fmla="val 178626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39999">
                <a:srgbClr val="EE4836"/>
              </a:gs>
              <a:gs pos="70000">
                <a:srgbClr val="DE6060"/>
              </a:gs>
              <a:gs pos="100000">
                <a:srgbClr val="7D2F2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61,1 </a:t>
            </a:r>
            <a:r>
              <a:rPr lang="ru-RU" sz="2400" b="1" dirty="0">
                <a:solidFill>
                  <a:schemeClr val="bg1"/>
                </a:solidFill>
              </a:rPr>
              <a:t>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50825" y="981075"/>
            <a:ext cx="85693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>
                <a:latin typeface="Arial" pitchFamily="34" charset="0"/>
                <a:cs typeface="Arial" pitchFamily="34" charset="0"/>
              </a:rPr>
              <a:t>В Пермском крае случаев смерти от туберкулёза детей в 2018 году зарегистрировано не было</a:t>
            </a:r>
          </a:p>
          <a:p>
            <a:pPr eaLnBrk="1" hangingPunct="1"/>
            <a:endParaRPr lang="ru-RU" sz="3200" dirty="0"/>
          </a:p>
          <a:p>
            <a:pPr algn="ctr" eaLnBrk="1" hangingPunct="1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Однако, в РФ в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году </a:t>
            </a:r>
          </a:p>
          <a:p>
            <a:pPr algn="ctr" eaLnBrk="1" hangingPunct="1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детей умерло от туберкулёза и </a:t>
            </a:r>
          </a:p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10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развился туберкулёзный менингит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Заболеваемость от 0 до 14 лет (%)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65945"/>
              </p:ext>
            </p:extLst>
          </p:nvPr>
        </p:nvGraphicFramePr>
        <p:xfrm>
          <a:off x="457200" y="1196752"/>
          <a:ext cx="86868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36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2275" y="3190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Заболеваемость детей 0 - 14 лет в ПК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1600" i="1" smtClean="0"/>
              <a:t>на 100 000 населения </a:t>
            </a:r>
            <a:br>
              <a:rPr lang="ru-RU" sz="1600" i="1" smtClean="0"/>
            </a:br>
            <a:endParaRPr lang="ru-RU" sz="1600" smtClean="0"/>
          </a:p>
        </p:txBody>
      </p:sp>
      <p:graphicFrame>
        <p:nvGraphicFramePr>
          <p:cNvPr id="1331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098959"/>
              </p:ext>
            </p:extLst>
          </p:nvPr>
        </p:nvGraphicFramePr>
        <p:xfrm>
          <a:off x="179512" y="1803181"/>
          <a:ext cx="5905351" cy="47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r:id="rId3" imgW="5907536" imgH="4163929" progId="Excel.Chart.8">
                  <p:embed/>
                </p:oleObj>
              </mc:Choice>
              <mc:Fallback>
                <p:oleObj r:id="rId3" imgW="5907536" imgH="4163929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03181"/>
                        <a:ext cx="5905351" cy="4752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49635"/>
              </p:ext>
            </p:extLst>
          </p:nvPr>
        </p:nvGraphicFramePr>
        <p:xfrm>
          <a:off x="3995936" y="1484784"/>
          <a:ext cx="6061594" cy="393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r:id="rId5" imgW="5139373" imgH="3346994" progId="Excel.Chart.8">
                  <p:embed/>
                </p:oleObj>
              </mc:Choice>
              <mc:Fallback>
                <p:oleObj r:id="rId5" imgW="5139373" imgH="3346994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484784"/>
                        <a:ext cx="6061594" cy="39393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60416" y="1428531"/>
            <a:ext cx="7350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2018г</a:t>
            </a:r>
            <a:endParaRPr lang="ru-RU" dirty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9814" y="1430119"/>
            <a:ext cx="787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2017 г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997833"/>
              </p:ext>
            </p:extLst>
          </p:nvPr>
        </p:nvGraphicFramePr>
        <p:xfrm>
          <a:off x="4283968" y="620688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457200" y="368300"/>
            <a:ext cx="8229600" cy="9556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750"/>
              </a:spcBef>
              <a:buFont typeface="Arial" charset="0"/>
              <a:buNone/>
              <a:defRPr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Клинические формы у вновь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выявленных детей (%)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10059"/>
              </p:ext>
            </p:extLst>
          </p:nvPr>
        </p:nvGraphicFramePr>
        <p:xfrm>
          <a:off x="-468560" y="230282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2200" y="908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2017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1282</Words>
  <Application>Microsoft Office PowerPoint</Application>
  <PresentationFormat>Экран (4:3)</PresentationFormat>
  <Paragraphs>303</Paragraphs>
  <Slides>29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Диаграмма</vt:lpstr>
      <vt:lpstr>Диаграмма Microsoft Excel</vt:lpstr>
      <vt:lpstr>Презентация PowerPoint</vt:lpstr>
      <vt:lpstr>Презентация PowerPoint</vt:lpstr>
      <vt:lpstr>Показатель территориальной заболеваемости туберкулезом на 100 тыс. (ф.8)</vt:lpstr>
      <vt:lpstr>Показатель заболеваемости туберкулезом детей Пермского края и России (на 100 тысяч)</vt:lpstr>
      <vt:lpstr>Показатель заболеваемости туберкулезом подростков Пермского края и России (на 100 тысяч)</vt:lpstr>
      <vt:lpstr>Презентация PowerPoint</vt:lpstr>
      <vt:lpstr>Заболеваемость от 0 до 14 лет (%)</vt:lpstr>
      <vt:lpstr>Заболеваемость детей 0 - 14 лет в ПК  на 100 000 населения  </vt:lpstr>
      <vt:lpstr>Клинические формы у вновь выявленных детей (%)</vt:lpstr>
      <vt:lpstr>Контакт с больным туберкулезом (n-30) </vt:lpstr>
      <vt:lpstr>Заболеваемость туберкулезом детей от 0 до 6 лет</vt:lpstr>
      <vt:lpstr>Презентация PowerPoint</vt:lpstr>
      <vt:lpstr>Презентация PowerPoint</vt:lpstr>
      <vt:lpstr>Охват вакцинацией БЦЖ, в том числе в роддоме (%)</vt:lpstr>
      <vt:lpstr>ПУТИ ВЫЯВЛЕНИЯ ТУБЕРКУЛЕЗА </vt:lpstr>
      <vt:lpstr>Презентация PowerPoint</vt:lpstr>
      <vt:lpstr>Организация раннего выявления туберкулеза у детей</vt:lpstr>
      <vt:lpstr>Организация раннего выявления туберкулеза у детей</vt:lpstr>
      <vt:lpstr>Организация раннего выявления туберкулеза у детей</vt:lpstr>
      <vt:lpstr> </vt:lpstr>
      <vt:lpstr>Презентация PowerPoint</vt:lpstr>
      <vt:lpstr>Организация раннего выявления туберкулеза у детей</vt:lpstr>
      <vt:lpstr>Презентация PowerPoint</vt:lpstr>
      <vt:lpstr>Презентация PowerPoint</vt:lpstr>
      <vt:lpstr>Информационное письмо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HP</cp:lastModifiedBy>
  <cp:revision>71</cp:revision>
  <cp:lastPrinted>2019-06-19T07:20:18Z</cp:lastPrinted>
  <dcterms:created xsi:type="dcterms:W3CDTF">2018-04-21T06:19:11Z</dcterms:created>
  <dcterms:modified xsi:type="dcterms:W3CDTF">2019-06-19T08:09:17Z</dcterms:modified>
</cp:coreProperties>
</file>